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9959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1447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1288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8108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3354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2509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754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1647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602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8329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6880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6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6166-BD0C-4BB1-9876-F64003597673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7B956-15ED-4E73-926C-6FC31A149E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190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835696" y="262574"/>
            <a:ext cx="6736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   FORMACIÓN PRÁCTICA EN UROLOGÍA -11</a:t>
            </a:r>
            <a:endParaRPr lang="es-ES" sz="28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1413205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 smtClean="0"/>
              <a:t>OBJETIVOS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· Diagnosticar y tratar una hematuria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1560" y="280892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 smtClean="0"/>
              <a:t>ACTIVIDADES PARA EL ALUMNO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· -Participar en el diagnóstico y tratamiento de pacientes con hematuria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11560" y="4725144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EVALUACIÓN</a:t>
            </a:r>
          </a:p>
          <a:p>
            <a:r>
              <a:rPr lang="es-ES" sz="2000" dirty="0" smtClean="0"/>
              <a:t> -Interpretar cuadro clínico de hematuria, pruebas complementarias y diagnóstico diferencial</a:t>
            </a:r>
          </a:p>
          <a:p>
            <a:r>
              <a:rPr lang="es-ES" sz="2000" dirty="0" smtClean="0"/>
              <a:t>-Tratamiento retención aguda de orina por hematuria</a:t>
            </a:r>
            <a:endParaRPr lang="es-ES" sz="2000" dirty="0"/>
          </a:p>
        </p:txBody>
      </p:sp>
      <p:pic>
        <p:nvPicPr>
          <p:cNvPr id="1026" name="Picture 2" descr="logou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05" y="71438"/>
            <a:ext cx="1835789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663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57508"/>
            <a:ext cx="288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CASO CLÍNICO 11  </a:t>
            </a:r>
            <a:endParaRPr lang="es-ES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1476067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HISTORIA CLÍNICA</a:t>
            </a:r>
          </a:p>
          <a:p>
            <a:r>
              <a:rPr lang="es-ES" sz="2000" b="1" dirty="0" smtClean="0"/>
              <a:t>Anamnesis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· Paciente de 58 años, con AP de hipertensión arterial tratada con </a:t>
            </a:r>
            <a:r>
              <a:rPr lang="es-ES" sz="2000" dirty="0" err="1" smtClean="0"/>
              <a:t>valdesartán</a:t>
            </a:r>
            <a:r>
              <a:rPr lang="es-ES" sz="2000" dirty="0" smtClean="0"/>
              <a:t> y Fibrilación auricular en tratamiento con </a:t>
            </a:r>
            <a:r>
              <a:rPr lang="es-ES" sz="2000" dirty="0" err="1" smtClean="0"/>
              <a:t>digoxina</a:t>
            </a:r>
            <a:r>
              <a:rPr lang="es-ES" sz="2000" dirty="0" smtClean="0"/>
              <a:t> y </a:t>
            </a:r>
            <a:r>
              <a:rPr lang="es-ES" sz="2000" dirty="0" err="1" smtClean="0"/>
              <a:t>acenocumarol</a:t>
            </a:r>
            <a:endParaRPr lang="es-ES" sz="2000" dirty="0"/>
          </a:p>
          <a:p>
            <a:pPr>
              <a:lnSpc>
                <a:spcPct val="150000"/>
              </a:lnSpc>
            </a:pPr>
            <a:r>
              <a:rPr lang="es-ES" sz="2000" dirty="0" smtClean="0"/>
              <a:t>· Consulta por hematuria </a:t>
            </a:r>
            <a:r>
              <a:rPr lang="es-ES" sz="2000" dirty="0" err="1" smtClean="0"/>
              <a:t>monosintomática</a:t>
            </a:r>
            <a:r>
              <a:rPr lang="es-ES" sz="2000" dirty="0" smtClean="0"/>
              <a:t> de 1 semana de evolución</a:t>
            </a:r>
          </a:p>
          <a:p>
            <a:pPr>
              <a:lnSpc>
                <a:spcPct val="150000"/>
              </a:lnSpc>
            </a:pPr>
            <a:endParaRPr lang="es-ES" sz="2000" dirty="0"/>
          </a:p>
          <a:p>
            <a:pPr>
              <a:lnSpc>
                <a:spcPct val="150000"/>
              </a:lnSpc>
            </a:pPr>
            <a:r>
              <a:rPr lang="es-ES" sz="2000" b="1" dirty="0" smtClean="0"/>
              <a:t>Exploración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· Abdomen blando, </a:t>
            </a:r>
            <a:r>
              <a:rPr lang="es-ES" sz="2000" dirty="0" err="1" smtClean="0"/>
              <a:t>depresible</a:t>
            </a:r>
            <a:r>
              <a:rPr lang="es-ES" sz="2000" dirty="0" smtClean="0"/>
              <a:t>, levemente doloroso en hipogastrio a la palpación profunda. No se palpan masas ni </a:t>
            </a:r>
            <a:r>
              <a:rPr lang="es-ES" sz="2000" dirty="0" err="1" smtClean="0"/>
              <a:t>megalias</a:t>
            </a:r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ES" sz="2000" dirty="0" smtClean="0"/>
              <a:t>· Tacto Rectal: Próstata de tamaño normal, lisa, móvil, sin nódulos aparentes</a:t>
            </a:r>
            <a:endParaRPr lang="es-ES" sz="2000" dirty="0"/>
          </a:p>
        </p:txBody>
      </p:sp>
    </p:spTree>
    <p:extLst>
      <p:ext uri="{BB962C8B-B14F-4D97-AF65-F5344CB8AC3E}">
        <p14:creationId xmlns="" xmlns:p14="http://schemas.microsoft.com/office/powerpoint/2010/main" val="41650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26064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INTERPRETACIÓN DE LA EXPLORACIÓN CLÍNICA Y DATOS DE LA ANAMNESIS</a:t>
            </a:r>
            <a:endParaRPr lang="es-ES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1340768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¿En qué posibles diagnósticos pensaría por orden de frecuencia?</a:t>
            </a:r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r>
              <a:rPr lang="es-ES" sz="2800" dirty="0" smtClean="0"/>
              <a:t>¿Qué pruebas solicitaría en este paciente?</a:t>
            </a:r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¿Es posible que el sangrado se deba únicamente al </a:t>
            </a:r>
            <a:r>
              <a:rPr lang="es-ES" sz="2800" dirty="0" err="1" smtClean="0"/>
              <a:t>acenocumarol</a:t>
            </a:r>
            <a:r>
              <a:rPr lang="es-ES" sz="2800" dirty="0" smtClean="0"/>
              <a:t> (anticoagulante oral) y no debamos preocuparnos?</a:t>
            </a:r>
            <a:endParaRPr lang="es-ES" sz="2800" dirty="0"/>
          </a:p>
        </p:txBody>
      </p:sp>
    </p:spTree>
    <p:extLst>
      <p:ext uri="{BB962C8B-B14F-4D97-AF65-F5344CB8AC3E}">
        <p14:creationId xmlns="" xmlns:p14="http://schemas.microsoft.com/office/powerpoint/2010/main" val="159225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71" y="173062"/>
            <a:ext cx="4067497" cy="3230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713" y="2098805"/>
            <a:ext cx="4875727" cy="3346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6471" y="3933056"/>
            <a:ext cx="3131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Se realizaron Ecografía y TAC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580526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¿Qué conclusión obtiene tras ver las pruebas de imagen?</a:t>
            </a:r>
            <a:endParaRPr lang="es-ES" sz="2400" dirty="0"/>
          </a:p>
        </p:txBody>
      </p:sp>
    </p:spTree>
    <p:extLst>
      <p:ext uri="{BB962C8B-B14F-4D97-AF65-F5344CB8AC3E}">
        <p14:creationId xmlns="" xmlns:p14="http://schemas.microsoft.com/office/powerpoint/2010/main" val="297797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474906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¿Solicitaría otras pruebas a este paciente?</a:t>
            </a:r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 smtClean="0"/>
          </a:p>
          <a:p>
            <a:r>
              <a:rPr lang="es-ES" sz="2800" dirty="0" smtClean="0"/>
              <a:t>Si/No, ¿Por qué?</a:t>
            </a:r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¿Qué tratamiento inicial le plantearía a este paciente?</a:t>
            </a:r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</p:txBody>
      </p:sp>
    </p:spTree>
    <p:extLst>
      <p:ext uri="{BB962C8B-B14F-4D97-AF65-F5344CB8AC3E}">
        <p14:creationId xmlns="" xmlns:p14="http://schemas.microsoft.com/office/powerpoint/2010/main" val="127315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¿En qué otras causas de hematuria podemos pensar?</a:t>
            </a:r>
            <a:endParaRPr lang="es-E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908024"/>
            <a:ext cx="5023055" cy="376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203" y="3369168"/>
            <a:ext cx="4448261" cy="3336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3648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88640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¿En qué otras causas de hematuria podemos pensar?</a:t>
            </a:r>
            <a:endParaRPr lang="es-ES" sz="28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28" t="21975" r="7133" b="7757"/>
          <a:stretch/>
        </p:blipFill>
        <p:spPr bwMode="auto">
          <a:xfrm>
            <a:off x="3963111" y="2643540"/>
            <a:ext cx="4929369" cy="402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J:\Libro_Casos_Clínicos_MIR\UROLOGÍA\HBP\Figura1_H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4490599" cy="2621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64013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238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</dc:creator>
  <cp:lastModifiedBy>usuario</cp:lastModifiedBy>
  <cp:revision>9</cp:revision>
  <dcterms:created xsi:type="dcterms:W3CDTF">2012-08-20T09:07:11Z</dcterms:created>
  <dcterms:modified xsi:type="dcterms:W3CDTF">2012-09-27T21:03:47Z</dcterms:modified>
</cp:coreProperties>
</file>