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72" autoAdjust="0"/>
    <p:restoredTop sz="94590" autoAdjust="0"/>
  </p:normalViewPr>
  <p:slideViewPr>
    <p:cSldViewPr>
      <p:cViewPr varScale="1">
        <p:scale>
          <a:sx n="103" d="100"/>
          <a:sy n="103" d="100"/>
        </p:scale>
        <p:origin x="-19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6166-BD0C-4BB1-9876-F64003597673}" type="datetimeFigureOut">
              <a:rPr lang="es-ES" smtClean="0"/>
              <a:pPr/>
              <a:t>30/09/2012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7B956-15ED-4E73-926C-6FC31A149E2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099598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6166-BD0C-4BB1-9876-F64003597673}" type="datetimeFigureOut">
              <a:rPr lang="es-ES" smtClean="0"/>
              <a:pPr/>
              <a:t>30/09/2012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7B956-15ED-4E73-926C-6FC31A149E2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714476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6166-BD0C-4BB1-9876-F64003597673}" type="datetimeFigureOut">
              <a:rPr lang="es-ES" smtClean="0"/>
              <a:pPr/>
              <a:t>30/09/2012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7B956-15ED-4E73-926C-6FC31A149E2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812881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25413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484313"/>
            <a:ext cx="4038600" cy="45259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4313"/>
            <a:ext cx="4038600" cy="45259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7CD16-D414-4280-A3DD-ECE7C81DC296}" type="datetime1">
              <a:rPr lang="es-ES_tradnl"/>
              <a:pPr>
                <a:defRPr/>
              </a:pPr>
              <a:t>30/09/2012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1B8CE-FFE7-4D43-8287-5DD09A2608F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6166-BD0C-4BB1-9876-F64003597673}" type="datetimeFigureOut">
              <a:rPr lang="es-ES" smtClean="0"/>
              <a:pPr/>
              <a:t>30/09/2012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7B956-15ED-4E73-926C-6FC31A149E2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981088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6166-BD0C-4BB1-9876-F64003597673}" type="datetimeFigureOut">
              <a:rPr lang="es-ES" smtClean="0"/>
              <a:pPr/>
              <a:t>30/09/2012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7B956-15ED-4E73-926C-6FC31A149E2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833543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6166-BD0C-4BB1-9876-F64003597673}" type="datetimeFigureOut">
              <a:rPr lang="es-ES" smtClean="0"/>
              <a:pPr/>
              <a:t>30/09/2012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7B956-15ED-4E73-926C-6FC31A149E2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325091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6166-BD0C-4BB1-9876-F64003597673}" type="datetimeFigureOut">
              <a:rPr lang="es-ES" smtClean="0"/>
              <a:pPr/>
              <a:t>30/09/2012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7B956-15ED-4E73-926C-6FC31A149E2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397548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6166-BD0C-4BB1-9876-F64003597673}" type="datetimeFigureOut">
              <a:rPr lang="es-ES" smtClean="0"/>
              <a:pPr/>
              <a:t>30/09/2012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7B956-15ED-4E73-926C-6FC31A149E2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316472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6166-BD0C-4BB1-9876-F64003597673}" type="datetimeFigureOut">
              <a:rPr lang="es-ES" smtClean="0"/>
              <a:pPr/>
              <a:t>30/09/2012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7B956-15ED-4E73-926C-6FC31A149E2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066022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6166-BD0C-4BB1-9876-F64003597673}" type="datetimeFigureOut">
              <a:rPr lang="es-ES" smtClean="0"/>
              <a:pPr/>
              <a:t>30/09/2012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7B956-15ED-4E73-926C-6FC31A149E2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883296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6166-BD0C-4BB1-9876-F64003597673}" type="datetimeFigureOut">
              <a:rPr lang="es-ES" smtClean="0"/>
              <a:pPr/>
              <a:t>30/09/2012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7B956-15ED-4E73-926C-6FC31A149E2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268801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75000"/>
              </a:schemeClr>
            </a:gs>
            <a:gs pos="6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86166-BD0C-4BB1-9876-F64003597673}" type="datetimeFigureOut">
              <a:rPr lang="es-ES" smtClean="0"/>
              <a:pPr/>
              <a:t>30/09/2012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7B956-15ED-4E73-926C-6FC31A149E2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519009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8 Rectángulo"/>
          <p:cNvSpPr>
            <a:spLocks noChangeArrowheads="1"/>
          </p:cNvSpPr>
          <p:nvPr/>
        </p:nvSpPr>
        <p:spPr bwMode="auto">
          <a:xfrm>
            <a:off x="468313" y="357166"/>
            <a:ext cx="8351837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                   FORMACIÓN </a:t>
            </a:r>
            <a:r>
              <a:rPr lang="es-ES" sz="24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PRÁCTICA EN UROLOGÍA – 12</a:t>
            </a:r>
          </a:p>
          <a:p>
            <a:pPr algn="just"/>
            <a:endParaRPr lang="es-ES" sz="2800" dirty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r>
              <a:rPr lang="es-ES" sz="28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OBJETIVOS</a:t>
            </a:r>
          </a:p>
          <a:p>
            <a:pPr algn="just"/>
            <a:r>
              <a:rPr lang="es-ES" sz="2800" dirty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Interpretar los valores del PSA en relación con procesos benignos o malignos de próstata</a:t>
            </a:r>
            <a:endParaRPr lang="es-ES" sz="2800" dirty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  <p:sp>
        <p:nvSpPr>
          <p:cNvPr id="5123" name="9 Rectángulo"/>
          <p:cNvSpPr>
            <a:spLocks noChangeArrowheads="1"/>
          </p:cNvSpPr>
          <p:nvPr/>
        </p:nvSpPr>
        <p:spPr bwMode="auto">
          <a:xfrm>
            <a:off x="395288" y="2786063"/>
            <a:ext cx="80645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80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ACTIVIDADES PARA EL ALUMNO</a:t>
            </a:r>
          </a:p>
          <a:p>
            <a:pPr algn="just"/>
            <a:r>
              <a:rPr lang="es-ES" sz="280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-Participar en el diagnóstico y tratamiento de pacientes con HBP/Cáncer de próstata</a:t>
            </a:r>
            <a:endParaRPr lang="es-ES" sz="280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endParaRPr lang="es-ES" sz="2800"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  <p:sp>
        <p:nvSpPr>
          <p:cNvPr id="5124" name="10 Rectángulo"/>
          <p:cNvSpPr>
            <a:spLocks noChangeArrowheads="1"/>
          </p:cNvSpPr>
          <p:nvPr/>
        </p:nvSpPr>
        <p:spPr bwMode="auto">
          <a:xfrm>
            <a:off x="395288" y="4397397"/>
            <a:ext cx="82804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EVALUACIÓN</a:t>
            </a:r>
            <a:r>
              <a:rPr lang="es-ES" sz="2800" dirty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 </a:t>
            </a:r>
          </a:p>
          <a:p>
            <a:pPr algn="just"/>
            <a:r>
              <a:rPr lang="es-ES" sz="2800" dirty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-Interpretar cuadro clínico de paciente con síntomas del tracto urinario inferior, pruebas complementarias</a:t>
            </a:r>
          </a:p>
          <a:p>
            <a:pPr algn="just"/>
            <a:r>
              <a:rPr lang="es-ES" sz="2800" dirty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-Interpretar resultados análisis de PSA libre y total </a:t>
            </a:r>
            <a:endParaRPr lang="es-ES" sz="2800" dirty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5" name="Picture 2" descr="logou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005" y="71438"/>
            <a:ext cx="1835789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4000" dirty="0" smtClean="0"/>
              <a:t/>
            </a:r>
            <a:br>
              <a:rPr lang="es-ES" sz="4000" dirty="0" smtClean="0"/>
            </a:br>
            <a:endParaRPr lang="es-ES" sz="4000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941638"/>
            <a:ext cx="8229600" cy="4525962"/>
          </a:xfrm>
        </p:spPr>
        <p:txBody>
          <a:bodyPr/>
          <a:lstStyle/>
          <a:p>
            <a:pPr marL="990600" lvl="1" indent="-533400">
              <a:buFontTx/>
              <a:buAutoNum type="alphaLcPeriod"/>
            </a:pPr>
            <a:r>
              <a:rPr lang="es-ES_tradnl" b="1" dirty="0" smtClean="0"/>
              <a:t>Ninguno, no hago estudio de extensión.</a:t>
            </a:r>
          </a:p>
          <a:p>
            <a:pPr marL="990600" lvl="1" indent="-533400">
              <a:buFontTx/>
              <a:buAutoNum type="alphaLcPeriod"/>
            </a:pPr>
            <a:r>
              <a:rPr lang="es-ES_tradnl" b="1" dirty="0" err="1" smtClean="0"/>
              <a:t>Rx</a:t>
            </a:r>
            <a:r>
              <a:rPr lang="es-ES_tradnl" b="1" dirty="0" smtClean="0"/>
              <a:t> de tórax.</a:t>
            </a:r>
          </a:p>
          <a:p>
            <a:pPr marL="990600" lvl="1" indent="-533400">
              <a:buFontTx/>
              <a:buAutoNum type="alphaLcPeriod"/>
            </a:pPr>
            <a:r>
              <a:rPr lang="es-ES_tradnl" b="1" dirty="0" smtClean="0"/>
              <a:t>Gammagrafía ósea.</a:t>
            </a:r>
          </a:p>
          <a:p>
            <a:pPr marL="990600" lvl="1" indent="-533400">
              <a:buFontTx/>
              <a:buAutoNum type="alphaLcPeriod"/>
            </a:pPr>
            <a:r>
              <a:rPr lang="es-ES_tradnl" b="1" dirty="0" smtClean="0"/>
              <a:t>TAC </a:t>
            </a:r>
            <a:r>
              <a:rPr lang="es-ES_tradnl" b="1" dirty="0" err="1" smtClean="0"/>
              <a:t>abdominopélvico</a:t>
            </a:r>
            <a:r>
              <a:rPr lang="es-ES_tradnl" b="1" dirty="0" smtClean="0"/>
              <a:t>/RMN.</a:t>
            </a:r>
          </a:p>
          <a:p>
            <a:pPr marL="990600" lvl="1" indent="-533400">
              <a:buFontTx/>
              <a:buAutoNum type="alphaLcPeriod"/>
            </a:pPr>
            <a:r>
              <a:rPr lang="es-ES_tradnl" b="1" dirty="0" smtClean="0"/>
              <a:t>PET.</a:t>
            </a:r>
          </a:p>
          <a:p>
            <a:pPr marL="990600" lvl="1" indent="-533400">
              <a:buFontTx/>
              <a:buAutoNum type="alphaLcPeriod"/>
            </a:pPr>
            <a:r>
              <a:rPr lang="es-ES_tradnl" b="1" dirty="0" err="1" smtClean="0"/>
              <a:t>Linfadenectomía</a:t>
            </a:r>
            <a:r>
              <a:rPr lang="es-ES_tradnl" b="1" dirty="0" smtClean="0"/>
              <a:t> de </a:t>
            </a:r>
            <a:r>
              <a:rPr lang="es-ES_tradnl" b="1" dirty="0" err="1" smtClean="0"/>
              <a:t>estadiaje</a:t>
            </a:r>
            <a:r>
              <a:rPr lang="es-ES_tradnl" b="1" dirty="0" smtClean="0"/>
              <a:t>.</a:t>
            </a:r>
            <a:endParaRPr lang="es-ES" b="1" dirty="0" smtClean="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684213" y="1355725"/>
            <a:ext cx="81359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800" b="1">
                <a:solidFill>
                  <a:srgbClr val="990000"/>
                </a:solidFill>
              </a:rPr>
              <a:t>6. ¿Qué estudio de extensión solicitaría para completar el estadiaje clínico? </a:t>
            </a:r>
          </a:p>
          <a:p>
            <a:r>
              <a:rPr lang="es-ES_tradnl" sz="2000">
                <a:solidFill>
                  <a:srgbClr val="990000"/>
                </a:solidFill>
              </a:rPr>
              <a:t>(respuesta múltiple)</a:t>
            </a:r>
            <a:endParaRPr lang="es-ES" sz="2000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ES" sz="3600" smtClean="0">
                <a:ea typeface="ＭＳ Ｐゴシック"/>
                <a:cs typeface="ＭＳ Ｐゴシック"/>
              </a:rPr>
              <a:t/>
            </a:r>
            <a:br>
              <a:rPr lang="es-ES" sz="3600" smtClean="0">
                <a:ea typeface="ＭＳ Ｐゴシック"/>
                <a:cs typeface="ＭＳ Ｐゴシック"/>
              </a:rPr>
            </a:br>
            <a:endParaRPr lang="es-ES" sz="3600" smtClean="0">
              <a:ea typeface="ＭＳ Ｐゴシック"/>
              <a:cs typeface="ＭＳ Ｐゴシック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5138" y="1535113"/>
            <a:ext cx="6667500" cy="4484687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endParaRPr lang="es-ES" sz="2000" dirty="0" smtClean="0"/>
          </a:p>
          <a:p>
            <a:pPr marL="609600" indent="-609600" algn="just"/>
            <a:r>
              <a:rPr lang="es-ES" sz="2800" b="1" dirty="0" smtClean="0">
                <a:solidFill>
                  <a:schemeClr val="bg1"/>
                </a:solidFill>
              </a:rPr>
              <a:t>En el </a:t>
            </a:r>
            <a:r>
              <a:rPr lang="es-ES" sz="2800" b="1" dirty="0" err="1" smtClean="0">
                <a:solidFill>
                  <a:schemeClr val="bg1"/>
                </a:solidFill>
              </a:rPr>
              <a:t>CaP</a:t>
            </a:r>
            <a:r>
              <a:rPr lang="es-ES" sz="2800" b="1" dirty="0" smtClean="0">
                <a:solidFill>
                  <a:schemeClr val="bg1"/>
                </a:solidFill>
              </a:rPr>
              <a:t> localizado de bajo riesgo (PSA&lt; 10, </a:t>
            </a:r>
            <a:r>
              <a:rPr lang="es-ES" sz="2800" b="1" dirty="0" err="1" smtClean="0">
                <a:solidFill>
                  <a:schemeClr val="bg1"/>
                </a:solidFill>
              </a:rPr>
              <a:t>Gleason</a:t>
            </a:r>
            <a:r>
              <a:rPr lang="es-ES" sz="2800" b="1" dirty="0" smtClean="0">
                <a:solidFill>
                  <a:schemeClr val="bg1"/>
                </a:solidFill>
              </a:rPr>
              <a:t> &lt;6) no está indicada la realización de una </a:t>
            </a:r>
            <a:r>
              <a:rPr lang="es-ES" sz="2800" b="1" dirty="0" err="1" smtClean="0">
                <a:solidFill>
                  <a:schemeClr val="bg1"/>
                </a:solidFill>
              </a:rPr>
              <a:t>gammagrafia</a:t>
            </a:r>
            <a:r>
              <a:rPr lang="es-ES" sz="2800" b="1" dirty="0" smtClean="0">
                <a:solidFill>
                  <a:schemeClr val="bg1"/>
                </a:solidFill>
              </a:rPr>
              <a:t> ósea, ya que el numero de metástasis es mínimo y no justifica el someter a este método diagnóstico a todos los pacientes, además del coste que conlleva.</a:t>
            </a:r>
            <a:endParaRPr lang="es-ES_tradnl" sz="2800" b="1" dirty="0" smtClean="0">
              <a:solidFill>
                <a:schemeClr val="bg1"/>
              </a:solidFill>
            </a:endParaRPr>
          </a:p>
          <a:p>
            <a:pPr marL="609600" indent="-609600" algn="just"/>
            <a:endParaRPr lang="es-ES_tradnl" sz="2800" b="1" dirty="0" smtClean="0">
              <a:solidFill>
                <a:schemeClr val="bg1"/>
              </a:solidFill>
            </a:endParaRPr>
          </a:p>
          <a:p>
            <a:pPr marL="609600" indent="-609600" algn="just" eaLnBrk="1" hangingPunct="1"/>
            <a:endParaRPr lang="es-ES" sz="2800" dirty="0" smtClean="0">
              <a:solidFill>
                <a:schemeClr val="bg1"/>
              </a:solidFill>
            </a:endParaRPr>
          </a:p>
          <a:p>
            <a:pPr marL="609600" indent="-609600" algn="just" eaLnBrk="1" hangingPunct="1"/>
            <a:endParaRPr lang="es-ES" sz="2800" dirty="0" smtClean="0">
              <a:solidFill>
                <a:schemeClr val="bg1"/>
              </a:solidFill>
            </a:endParaRPr>
          </a:p>
          <a:p>
            <a:pPr marL="609600" indent="-609600" algn="just" eaLnBrk="1" hangingPunct="1"/>
            <a:endParaRPr lang="es-ES" sz="2800" dirty="0" smtClean="0">
              <a:solidFill>
                <a:schemeClr val="bg1"/>
              </a:solidFill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457200" y="573088"/>
            <a:ext cx="59912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600">
                <a:solidFill>
                  <a:srgbClr val="990000"/>
                </a:solidFill>
                <a:latin typeface="Calibri" pitchFamily="34" charset="0"/>
              </a:rPr>
              <a:t>Estadificación metástasis óseas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ES" sz="3600" smtClean="0">
                <a:ea typeface="ＭＳ Ｐゴシック"/>
                <a:cs typeface="ＭＳ Ｐゴシック"/>
              </a:rPr>
              <a:t/>
            </a:r>
            <a:br>
              <a:rPr lang="es-ES" sz="3600" smtClean="0">
                <a:ea typeface="ＭＳ Ｐゴシック"/>
                <a:cs typeface="ＭＳ Ｐゴシック"/>
              </a:rPr>
            </a:br>
            <a:endParaRPr lang="es-ES" sz="3600" smtClean="0">
              <a:ea typeface="ＭＳ Ｐゴシック"/>
              <a:cs typeface="ＭＳ Ｐゴシック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5138" y="1535113"/>
            <a:ext cx="6667500" cy="4484687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endParaRPr lang="es-ES" sz="2000" dirty="0" smtClean="0"/>
          </a:p>
          <a:p>
            <a:pPr marL="609600" indent="-609600"/>
            <a:r>
              <a:rPr lang="es-ES" b="1" dirty="0" smtClean="0">
                <a:solidFill>
                  <a:schemeClr val="bg1"/>
                </a:solidFill>
              </a:rPr>
              <a:t>Por el contrario, en pacientes con enfermedad localmente avanzada y tumores poco diferenciados el escáner óseo debería realizarse sin tener en cuenta los valores de PSA sérico.</a:t>
            </a:r>
            <a:endParaRPr lang="es-ES_tradnl" b="1" dirty="0" smtClean="0">
              <a:solidFill>
                <a:schemeClr val="bg1"/>
              </a:solidFill>
            </a:endParaRPr>
          </a:p>
          <a:p>
            <a:pPr marL="609600" indent="-609600" algn="just"/>
            <a:endParaRPr lang="es-ES_tradnl" dirty="0" smtClean="0">
              <a:solidFill>
                <a:schemeClr val="bg1"/>
              </a:solidFill>
            </a:endParaRPr>
          </a:p>
          <a:p>
            <a:pPr marL="609600" indent="-609600" eaLnBrk="1" hangingPunct="1"/>
            <a:endParaRPr lang="es-ES" sz="2000" dirty="0" smtClean="0"/>
          </a:p>
          <a:p>
            <a:pPr marL="609600" indent="-609600" eaLnBrk="1" hangingPunct="1"/>
            <a:endParaRPr lang="es-ES" sz="2000" dirty="0" smtClean="0"/>
          </a:p>
          <a:p>
            <a:pPr marL="609600" indent="-609600" eaLnBrk="1" hangingPunct="1"/>
            <a:endParaRPr lang="es-ES" sz="2000" dirty="0" smtClean="0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457200" y="573088"/>
            <a:ext cx="59912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600">
                <a:solidFill>
                  <a:srgbClr val="990000"/>
                </a:solidFill>
                <a:latin typeface="Calibri" pitchFamily="34" charset="0"/>
              </a:rPr>
              <a:t>Estadificación metástasis óseas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4000" smtClean="0"/>
              <a:t/>
            </a:r>
            <a:br>
              <a:rPr lang="es-ES" sz="4000" smtClean="0"/>
            </a:br>
            <a:endParaRPr lang="es-ES" sz="400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0575"/>
            <a:ext cx="8229600" cy="4525963"/>
          </a:xfrm>
        </p:spPr>
        <p:txBody>
          <a:bodyPr/>
          <a:lstStyle/>
          <a:p>
            <a:pPr marL="990600" lvl="1" indent="-533400">
              <a:buFontTx/>
              <a:buAutoNum type="alphaLcPeriod"/>
            </a:pPr>
            <a:r>
              <a:rPr lang="es-ES_tradnl" b="1" dirty="0" smtClean="0"/>
              <a:t>Observación.</a:t>
            </a:r>
          </a:p>
          <a:p>
            <a:pPr marL="990600" lvl="1" indent="-533400">
              <a:buFontTx/>
              <a:buAutoNum type="alphaLcPeriod"/>
            </a:pPr>
            <a:r>
              <a:rPr lang="es-ES_tradnl" b="1" dirty="0" err="1" smtClean="0"/>
              <a:t>Prostatectomía</a:t>
            </a:r>
            <a:r>
              <a:rPr lang="es-ES_tradnl" b="1" dirty="0" smtClean="0"/>
              <a:t> radical.</a:t>
            </a:r>
          </a:p>
          <a:p>
            <a:pPr marL="990600" lvl="1" indent="-533400">
              <a:buFontTx/>
              <a:buAutoNum type="alphaLcPeriod"/>
            </a:pPr>
            <a:r>
              <a:rPr lang="es-ES_tradnl" b="1" dirty="0" smtClean="0"/>
              <a:t>Bloqueo hormonal.</a:t>
            </a:r>
          </a:p>
          <a:p>
            <a:pPr marL="990600" lvl="1" indent="-533400">
              <a:buFontTx/>
              <a:buAutoNum type="alphaLcPeriod"/>
            </a:pPr>
            <a:r>
              <a:rPr lang="es-ES_tradnl" b="1" dirty="0" smtClean="0"/>
              <a:t>Radioterapia.</a:t>
            </a:r>
          </a:p>
          <a:p>
            <a:pPr marL="990600" lvl="1" indent="-533400">
              <a:buFontTx/>
              <a:buAutoNum type="alphaLcPeriod"/>
            </a:pPr>
            <a:r>
              <a:rPr lang="es-ES_tradnl" b="1" dirty="0" smtClean="0"/>
              <a:t>Radioterapia + bloqueo hormonal.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68313" y="1385888"/>
            <a:ext cx="81359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800" b="1">
                <a:solidFill>
                  <a:srgbClr val="990000"/>
                </a:solidFill>
              </a:rPr>
              <a:t> 8. ¿Qué opciones de tratamiento propondría? </a:t>
            </a:r>
            <a:endParaRPr lang="es-ES_tradnl" sz="2800" b="1">
              <a:solidFill>
                <a:srgbClr val="99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28604"/>
            <a:ext cx="8291513" cy="4525962"/>
          </a:xfrm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</a:pPr>
            <a:r>
              <a:rPr lang="es-ES" sz="2800" b="1" dirty="0" smtClean="0"/>
              <a:t>El  paciente, se decide por la </a:t>
            </a:r>
            <a:r>
              <a:rPr lang="es-ES" sz="2800" b="1" dirty="0" err="1" smtClean="0"/>
              <a:t>prostatectomía</a:t>
            </a:r>
            <a:r>
              <a:rPr lang="es-ES" sz="2800" b="1" dirty="0" smtClean="0"/>
              <a:t> radical.  </a:t>
            </a:r>
          </a:p>
          <a:p>
            <a:pPr lvl="1" algn="just">
              <a:lnSpc>
                <a:spcPct val="80000"/>
              </a:lnSpc>
            </a:pPr>
            <a:r>
              <a:rPr lang="es-ES" b="1" dirty="0" smtClean="0"/>
              <a:t>Se realiza P. R. vía abierta con </a:t>
            </a:r>
            <a:r>
              <a:rPr lang="es-ES" b="1" dirty="0" err="1" smtClean="0"/>
              <a:t>linfadenectomía</a:t>
            </a:r>
            <a:r>
              <a:rPr lang="es-ES" b="1" dirty="0" smtClean="0"/>
              <a:t> </a:t>
            </a:r>
            <a:r>
              <a:rPr lang="es-ES" b="1" dirty="0" err="1" smtClean="0"/>
              <a:t>obturatriz</a:t>
            </a:r>
            <a:r>
              <a:rPr lang="es-ES" b="1" dirty="0" smtClean="0"/>
              <a:t> bilateral.</a:t>
            </a:r>
          </a:p>
          <a:p>
            <a:pPr lvl="1" algn="just">
              <a:lnSpc>
                <a:spcPct val="80000"/>
              </a:lnSpc>
            </a:pPr>
            <a:endParaRPr lang="es-ES" b="1" dirty="0" smtClean="0"/>
          </a:p>
          <a:p>
            <a:pPr algn="just">
              <a:lnSpc>
                <a:spcPct val="80000"/>
              </a:lnSpc>
            </a:pPr>
            <a:r>
              <a:rPr lang="es-ES" sz="2800" b="1" dirty="0" smtClean="0"/>
              <a:t>Estudio histológico: </a:t>
            </a:r>
            <a:r>
              <a:rPr lang="es-ES" sz="2800" b="1" dirty="0" err="1" smtClean="0"/>
              <a:t>adenocarcinoma</a:t>
            </a:r>
            <a:r>
              <a:rPr lang="es-ES" sz="2800" b="1" dirty="0" smtClean="0"/>
              <a:t> de próstata </a:t>
            </a:r>
            <a:r>
              <a:rPr lang="es-ES" sz="2800" b="1" dirty="0" err="1" smtClean="0"/>
              <a:t>Gleason</a:t>
            </a:r>
            <a:r>
              <a:rPr lang="es-ES" sz="2800" b="1" dirty="0" smtClean="0"/>
              <a:t> 7 (4+3) que ocupa todo el lóbulo derecho sin invasión capsular, pT2b, sin afectación ganglionar pN0, y con  márgenes negativos.</a:t>
            </a:r>
          </a:p>
          <a:p>
            <a:pPr algn="just">
              <a:lnSpc>
                <a:spcPct val="80000"/>
              </a:lnSpc>
              <a:buFontTx/>
              <a:buNone/>
            </a:pPr>
            <a:endParaRPr lang="es-ES" sz="2800" b="1" dirty="0" smtClean="0"/>
          </a:p>
          <a:p>
            <a:pPr algn="just">
              <a:lnSpc>
                <a:spcPct val="80000"/>
              </a:lnSpc>
            </a:pPr>
            <a:r>
              <a:rPr lang="es-ES" sz="2800" b="1" dirty="0" smtClean="0"/>
              <a:t>Evolución post-PR:</a:t>
            </a:r>
          </a:p>
          <a:p>
            <a:pPr lvl="1" algn="just">
              <a:lnSpc>
                <a:spcPct val="80000"/>
              </a:lnSpc>
            </a:pPr>
            <a:r>
              <a:rPr lang="es-ES" b="1" dirty="0" smtClean="0"/>
              <a:t>PSA al mes: 0,01 </a:t>
            </a:r>
            <a:r>
              <a:rPr lang="es-ES" b="1" dirty="0" err="1" smtClean="0"/>
              <a:t>ng</a:t>
            </a:r>
            <a:r>
              <a:rPr lang="es-ES" b="1" dirty="0" smtClean="0"/>
              <a:t>/ml</a:t>
            </a:r>
          </a:p>
          <a:p>
            <a:pPr lvl="1" algn="just">
              <a:lnSpc>
                <a:spcPct val="80000"/>
              </a:lnSpc>
            </a:pPr>
            <a:r>
              <a:rPr lang="es-ES" b="1" dirty="0" smtClean="0"/>
              <a:t>PSA al 3º mes: 0,08 </a:t>
            </a:r>
            <a:r>
              <a:rPr lang="es-ES" b="1" dirty="0" err="1" smtClean="0"/>
              <a:t>ng</a:t>
            </a:r>
            <a:r>
              <a:rPr lang="es-ES" b="1" dirty="0" smtClean="0"/>
              <a:t>/ml</a:t>
            </a:r>
          </a:p>
          <a:p>
            <a:pPr lvl="1" algn="just">
              <a:lnSpc>
                <a:spcPct val="80000"/>
              </a:lnSpc>
            </a:pPr>
            <a:r>
              <a:rPr lang="es-ES" b="1" dirty="0" smtClean="0"/>
              <a:t>PSA al 6º mes: 0,40 </a:t>
            </a:r>
            <a:r>
              <a:rPr lang="es-ES" b="1" dirty="0" err="1" smtClean="0"/>
              <a:t>ng</a:t>
            </a:r>
            <a:r>
              <a:rPr lang="es-ES" b="1" dirty="0" smtClean="0"/>
              <a:t>/ml</a:t>
            </a:r>
          </a:p>
          <a:p>
            <a:pPr lvl="1" algn="just">
              <a:lnSpc>
                <a:spcPct val="80000"/>
              </a:lnSpc>
            </a:pPr>
            <a:r>
              <a:rPr lang="es-ES" b="1" dirty="0" smtClean="0"/>
              <a:t>PSA al 9º mes: 0,75 </a:t>
            </a:r>
            <a:r>
              <a:rPr lang="es-ES" b="1" dirty="0" err="1" smtClean="0"/>
              <a:t>ng</a:t>
            </a:r>
            <a:r>
              <a:rPr lang="es-ES" b="1" dirty="0" smtClean="0"/>
              <a:t>/ml</a:t>
            </a:r>
          </a:p>
          <a:p>
            <a:pPr lvl="1" algn="just">
              <a:lnSpc>
                <a:spcPct val="80000"/>
              </a:lnSpc>
            </a:pPr>
            <a:r>
              <a:rPr lang="es-ES" b="1" dirty="0" smtClean="0"/>
              <a:t>PSA al 12º mes:1.40 </a:t>
            </a:r>
            <a:r>
              <a:rPr lang="es-ES" b="1" dirty="0" err="1" smtClean="0"/>
              <a:t>ng</a:t>
            </a:r>
            <a:r>
              <a:rPr lang="es-ES" b="1" dirty="0" smtClean="0"/>
              <a:t>/ml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/>
          </p:cNvSpPr>
          <p:nvPr>
            <p:ph type="body" sz="half" idx="1"/>
          </p:nvPr>
        </p:nvSpPr>
        <p:spPr>
          <a:xfrm>
            <a:off x="935061" y="1071546"/>
            <a:ext cx="6994525" cy="4525962"/>
          </a:xfrm>
        </p:spPr>
        <p:txBody>
          <a:bodyPr>
            <a:noAutofit/>
          </a:bodyPr>
          <a:lstStyle/>
          <a:p>
            <a:pPr algn="just"/>
            <a:r>
              <a:rPr lang="es-ES" sz="2800" b="1" dirty="0" smtClean="0"/>
              <a:t>Ante que situación estamos?</a:t>
            </a:r>
          </a:p>
          <a:p>
            <a:pPr lvl="1" algn="just"/>
            <a:endParaRPr lang="es-ES" b="1" dirty="0" smtClean="0"/>
          </a:p>
          <a:p>
            <a:pPr lvl="1" algn="just"/>
            <a:r>
              <a:rPr lang="es-ES" b="1" dirty="0" smtClean="0"/>
              <a:t>Recidiva Local </a:t>
            </a:r>
            <a:r>
              <a:rPr lang="es-ES" b="1" dirty="0" smtClean="0">
                <a:sym typeface="Wingdings" pitchFamily="2" charset="2"/>
              </a:rPr>
              <a:t> RT</a:t>
            </a:r>
          </a:p>
          <a:p>
            <a:pPr lvl="1" algn="just"/>
            <a:endParaRPr lang="es-ES" b="1" dirty="0" smtClean="0"/>
          </a:p>
          <a:p>
            <a:pPr lvl="1" algn="just"/>
            <a:r>
              <a:rPr lang="es-ES" b="1" dirty="0" smtClean="0"/>
              <a:t>Recidiva a distancia </a:t>
            </a:r>
            <a:r>
              <a:rPr lang="es-ES" b="1" dirty="0" smtClean="0">
                <a:sym typeface="Wingdings" pitchFamily="2" charset="2"/>
              </a:rPr>
              <a:t> HT</a:t>
            </a:r>
          </a:p>
          <a:p>
            <a:pPr lvl="1" algn="just"/>
            <a:endParaRPr lang="es-ES" b="1" dirty="0" smtClean="0">
              <a:sym typeface="Wingdings" pitchFamily="2" charset="2"/>
            </a:endParaRPr>
          </a:p>
          <a:p>
            <a:pPr lvl="1" algn="just"/>
            <a:endParaRPr lang="es-ES" b="1" dirty="0" smtClean="0">
              <a:sym typeface="Wingdings" pitchFamily="2" charset="2"/>
            </a:endParaRPr>
          </a:p>
          <a:p>
            <a:pPr lvl="1" algn="just"/>
            <a:r>
              <a:rPr lang="es-ES" b="1" dirty="0" smtClean="0">
                <a:sym typeface="Wingdings" pitchFamily="2" charset="2"/>
              </a:rPr>
              <a:t>En este caso se diagnostico como recidiva a distancia y se inició Hormonoterapia con </a:t>
            </a:r>
            <a:r>
              <a:rPr lang="es-ES" b="1" dirty="0" err="1" smtClean="0">
                <a:sym typeface="Wingdings" pitchFamily="2" charset="2"/>
              </a:rPr>
              <a:t>analogo</a:t>
            </a:r>
            <a:r>
              <a:rPr lang="es-ES" b="1" dirty="0" smtClean="0">
                <a:sym typeface="Wingdings" pitchFamily="2" charset="2"/>
              </a:rPr>
              <a:t> LH-RH</a:t>
            </a:r>
            <a:endParaRPr lang="es-E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PSADT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6877050" y="125413"/>
          <a:ext cx="1801813" cy="830262"/>
        </p:xfrm>
        <a:graphic>
          <a:graphicData uri="http://schemas.openxmlformats.org/presentationml/2006/ole">
            <p:oleObj spid="_x0000_s2050" name="Imagen de mapa de bits" r:id="rId3" imgW="4023709" imgH="1851820" progId="PBrush">
              <p:embed/>
            </p:oleObj>
          </a:graphicData>
        </a:graphic>
      </p:graphicFrame>
      <p:pic>
        <p:nvPicPr>
          <p:cNvPr id="6656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933575" y="-22860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PSADT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>
            <p:ph sz="half" idx="2"/>
          </p:nvPr>
        </p:nvGraphicFramePr>
        <p:xfrm>
          <a:off x="6877050" y="125413"/>
          <a:ext cx="1801813" cy="830262"/>
        </p:xfrm>
        <a:graphic>
          <a:graphicData uri="http://schemas.openxmlformats.org/presentationml/2006/ole">
            <p:oleObj spid="_x0000_s3074" name="Imagen de mapa de bits" r:id="rId3" imgW="4023709" imgH="1851820" progId="PBrush">
              <p:embed/>
            </p:oleObj>
          </a:graphicData>
        </a:graphic>
      </p:graphicFrame>
      <p:pic>
        <p:nvPicPr>
          <p:cNvPr id="307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933575" y="-22860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4000" smtClean="0"/>
              <a:t/>
            </a:r>
            <a:br>
              <a:rPr lang="es-ES" sz="4000" smtClean="0"/>
            </a:br>
            <a:endParaRPr lang="es-ES" sz="4000" smtClean="0"/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7900988" cy="4525962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90000"/>
              </a:lnSpc>
            </a:pPr>
            <a:r>
              <a:rPr lang="es-ES" sz="2800" dirty="0" smtClean="0">
                <a:solidFill>
                  <a:schemeClr val="bg1"/>
                </a:solidFill>
              </a:rPr>
              <a:t>Paciente de 55 años, casado, profesor de universidad, con AP de HTA en </a:t>
            </a:r>
            <a:r>
              <a:rPr lang="es-ES" sz="2800" dirty="0" err="1" smtClean="0">
                <a:solidFill>
                  <a:schemeClr val="bg1"/>
                </a:solidFill>
              </a:rPr>
              <a:t>tto</a:t>
            </a:r>
            <a:r>
              <a:rPr lang="es-ES" sz="2800" dirty="0" smtClean="0">
                <a:solidFill>
                  <a:schemeClr val="bg1"/>
                </a:solidFill>
              </a:rPr>
              <a:t>. dietético, sobrepeso (98 kg, talla: 180), al que en revisión médica por su HTA el médico de cabecera solicita PSA total con valor de 13,6 </a:t>
            </a:r>
            <a:r>
              <a:rPr lang="es-ES" sz="2800" dirty="0" err="1" smtClean="0">
                <a:solidFill>
                  <a:schemeClr val="bg1"/>
                </a:solidFill>
              </a:rPr>
              <a:t>ng</a:t>
            </a:r>
            <a:r>
              <a:rPr lang="es-ES" sz="2800" dirty="0" smtClean="0">
                <a:solidFill>
                  <a:schemeClr val="bg1"/>
                </a:solidFill>
              </a:rPr>
              <a:t>/ml. 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s-ES" sz="2800" dirty="0" smtClean="0">
                <a:solidFill>
                  <a:schemeClr val="bg1"/>
                </a:solidFill>
              </a:rPr>
              <a:t>	Por ello, lo remite a consulta de urología de forma preferente.</a:t>
            </a:r>
          </a:p>
          <a:p>
            <a:pPr algn="just">
              <a:lnSpc>
                <a:spcPct val="90000"/>
              </a:lnSpc>
              <a:buFontTx/>
              <a:buNone/>
            </a:pPr>
            <a:endParaRPr lang="es-ES" sz="2400" dirty="0" smtClean="0">
              <a:solidFill>
                <a:schemeClr val="bg1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es-ES" sz="3000" dirty="0" smtClean="0"/>
              <a:t>En la consulta de urología general es evaluado al mes:</a:t>
            </a:r>
          </a:p>
          <a:p>
            <a:pPr lvl="1" algn="just">
              <a:lnSpc>
                <a:spcPct val="90000"/>
              </a:lnSpc>
            </a:pPr>
            <a:r>
              <a:rPr lang="es-ES" sz="3000" dirty="0" smtClean="0"/>
              <a:t>Tacto rectal: Próstata bilobulada con surco central conservado, de consistencia elástica, vol. I, sin palpar nódulos ni áreas sospechosas.</a:t>
            </a:r>
          </a:p>
          <a:p>
            <a:pPr lvl="1" algn="just">
              <a:lnSpc>
                <a:spcPct val="90000"/>
              </a:lnSpc>
            </a:pPr>
            <a:r>
              <a:rPr lang="es-ES" sz="3000" dirty="0" smtClean="0"/>
              <a:t>Se solicita nuevo PSA total = 14,9 </a:t>
            </a:r>
            <a:r>
              <a:rPr lang="es-ES" sz="3000" dirty="0" err="1" smtClean="0"/>
              <a:t>ng</a:t>
            </a:r>
            <a:r>
              <a:rPr lang="es-ES" sz="3000" dirty="0" smtClean="0"/>
              <a:t>/ml.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s-ES" sz="2000" dirty="0" smtClean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68313" y="525463"/>
            <a:ext cx="62007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 dirty="0">
                <a:solidFill>
                  <a:srgbClr val="990000"/>
                </a:solidFill>
              </a:rPr>
              <a:t>Sospecha de </a:t>
            </a:r>
            <a:r>
              <a:rPr lang="es-ES" sz="3200" dirty="0" err="1">
                <a:solidFill>
                  <a:srgbClr val="990000"/>
                </a:solidFill>
              </a:rPr>
              <a:t>CaP</a:t>
            </a:r>
            <a:r>
              <a:rPr lang="es-ES" sz="3200" dirty="0">
                <a:solidFill>
                  <a:srgbClr val="990000"/>
                </a:solidFill>
              </a:rPr>
              <a:t> varón 55 años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4000" smtClean="0"/>
              <a:t/>
            </a:r>
            <a:br>
              <a:rPr lang="es-ES" sz="4000" smtClean="0"/>
            </a:br>
            <a:endParaRPr lang="es-ES" sz="400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430463"/>
            <a:ext cx="8229600" cy="4094162"/>
          </a:xfrm>
        </p:spPr>
        <p:txBody>
          <a:bodyPr/>
          <a:lstStyle/>
          <a:p>
            <a:pPr marL="609600" indent="-609600">
              <a:buFontTx/>
              <a:buAutoNum type="alphaLcPeriod"/>
            </a:pPr>
            <a:r>
              <a:rPr lang="es-ES" sz="2800" smtClean="0">
                <a:solidFill>
                  <a:schemeClr val="bg1"/>
                </a:solidFill>
              </a:rPr>
              <a:t>Biopsia transrectal ecodirigida</a:t>
            </a:r>
          </a:p>
          <a:p>
            <a:pPr marL="609600" indent="-609600">
              <a:buFontTx/>
              <a:buAutoNum type="alphaLcPeriod"/>
            </a:pPr>
            <a:r>
              <a:rPr lang="es-ES_tradnl" sz="2800" smtClean="0">
                <a:solidFill>
                  <a:schemeClr val="bg1"/>
                </a:solidFill>
              </a:rPr>
              <a:t>Biopsia digitodirigida</a:t>
            </a:r>
          </a:p>
          <a:p>
            <a:pPr marL="609600" indent="-609600">
              <a:buFontTx/>
              <a:buAutoNum type="alphaLcPeriod"/>
            </a:pPr>
            <a:r>
              <a:rPr lang="es-ES_tradnl" sz="2800" smtClean="0">
                <a:solidFill>
                  <a:schemeClr val="bg1"/>
                </a:solidFill>
              </a:rPr>
              <a:t>Biopsia perineal</a:t>
            </a:r>
          </a:p>
          <a:p>
            <a:pPr marL="609600" indent="-609600">
              <a:buFontTx/>
              <a:buAutoNum type="alphaLcPeriod"/>
            </a:pPr>
            <a:r>
              <a:rPr lang="es-ES_tradnl" sz="2800" smtClean="0">
                <a:solidFill>
                  <a:schemeClr val="bg1"/>
                </a:solidFill>
              </a:rPr>
              <a:t>RTU</a:t>
            </a:r>
          </a:p>
          <a:p>
            <a:pPr marL="609600" indent="-609600">
              <a:buFontTx/>
              <a:buAutoNum type="alphaLcPeriod"/>
            </a:pPr>
            <a:endParaRPr lang="es-ES" sz="2000" smtClean="0"/>
          </a:p>
          <a:p>
            <a:pPr marL="609600" indent="-609600">
              <a:buFontTx/>
              <a:buNone/>
            </a:pPr>
            <a:endParaRPr lang="es-ES" sz="2000" b="1" smtClean="0"/>
          </a:p>
          <a:p>
            <a:pPr marL="609600" indent="-609600">
              <a:buFontTx/>
              <a:buNone/>
            </a:pPr>
            <a:r>
              <a:rPr lang="es-ES" sz="2000" b="1" smtClean="0"/>
              <a:t>	</a:t>
            </a:r>
          </a:p>
          <a:p>
            <a:pPr marL="990600" lvl="1" indent="-533400">
              <a:buFontTx/>
              <a:buNone/>
            </a:pPr>
            <a:endParaRPr lang="es-ES" sz="2000" smtClean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68313" y="1757363"/>
            <a:ext cx="84248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800" b="1">
                <a:solidFill>
                  <a:srgbClr val="990000"/>
                </a:solidFill>
              </a:rPr>
              <a:t>1. ¿Qué método utiliza para el diagnóstico?</a:t>
            </a:r>
            <a:endParaRPr lang="es-ES" sz="2800" b="1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4000" smtClean="0"/>
              <a:t/>
            </a:r>
            <a:br>
              <a:rPr lang="es-ES" sz="4000" smtClean="0"/>
            </a:br>
            <a:endParaRPr lang="es-ES" sz="400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9475" y="2133600"/>
            <a:ext cx="8229600" cy="4094163"/>
          </a:xfrm>
        </p:spPr>
        <p:txBody>
          <a:bodyPr/>
          <a:lstStyle/>
          <a:p>
            <a:pPr marL="609600" indent="-609600">
              <a:buFontTx/>
              <a:buAutoNum type="alphaLcPeriod"/>
            </a:pPr>
            <a:r>
              <a:rPr lang="es-ES_tradnl" sz="2800" smtClean="0">
                <a:solidFill>
                  <a:schemeClr val="bg1"/>
                </a:solidFill>
              </a:rPr>
              <a:t>No realizo personalmente la biopsia</a:t>
            </a:r>
          </a:p>
          <a:p>
            <a:pPr marL="609600" indent="-609600">
              <a:buFontTx/>
              <a:buAutoNum type="alphaLcPeriod"/>
            </a:pPr>
            <a:r>
              <a:rPr lang="es-ES_tradnl" sz="2800" smtClean="0">
                <a:solidFill>
                  <a:schemeClr val="bg1"/>
                </a:solidFill>
              </a:rPr>
              <a:t>&lt; 6</a:t>
            </a:r>
          </a:p>
          <a:p>
            <a:pPr marL="609600" indent="-609600">
              <a:buFontTx/>
              <a:buAutoNum type="alphaLcPeriod"/>
            </a:pPr>
            <a:r>
              <a:rPr lang="es-ES_tradnl" sz="2800" smtClean="0">
                <a:solidFill>
                  <a:schemeClr val="bg1"/>
                </a:solidFill>
              </a:rPr>
              <a:t>6-10</a:t>
            </a:r>
          </a:p>
          <a:p>
            <a:pPr marL="609600" indent="-609600">
              <a:buFontTx/>
              <a:buAutoNum type="alphaLcPeriod"/>
            </a:pPr>
            <a:r>
              <a:rPr lang="es-ES_tradnl" sz="2800" smtClean="0">
                <a:solidFill>
                  <a:schemeClr val="bg1"/>
                </a:solidFill>
              </a:rPr>
              <a:t>&gt;10</a:t>
            </a:r>
          </a:p>
          <a:p>
            <a:pPr marL="609600" indent="-609600">
              <a:buFontTx/>
              <a:buAutoNum type="alphaLcPeriod"/>
            </a:pPr>
            <a:endParaRPr lang="es-ES" sz="2800" smtClean="0">
              <a:solidFill>
                <a:schemeClr val="bg1"/>
              </a:solidFill>
            </a:endParaRPr>
          </a:p>
          <a:p>
            <a:pPr marL="609600" indent="-609600">
              <a:buFontTx/>
              <a:buNone/>
            </a:pPr>
            <a:endParaRPr lang="es-ES" sz="2800" b="1" smtClean="0">
              <a:solidFill>
                <a:schemeClr val="bg1"/>
              </a:solidFill>
            </a:endParaRPr>
          </a:p>
          <a:p>
            <a:pPr marL="609600" indent="-609600">
              <a:buFontTx/>
              <a:buNone/>
            </a:pPr>
            <a:r>
              <a:rPr lang="es-ES" sz="2800" b="1" smtClean="0">
                <a:solidFill>
                  <a:schemeClr val="bg1"/>
                </a:solidFill>
              </a:rPr>
              <a:t>	</a:t>
            </a:r>
          </a:p>
          <a:p>
            <a:pPr marL="990600" lvl="1" indent="-533400">
              <a:buFontTx/>
              <a:buNone/>
            </a:pPr>
            <a:endParaRPr lang="es-ES" sz="2000" smtClean="0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39750" y="1484313"/>
            <a:ext cx="82073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800" b="1">
                <a:solidFill>
                  <a:srgbClr val="990000"/>
                </a:solidFill>
              </a:rPr>
              <a:t>2. ¿Cuántos cilindros toma en la biopsia?</a:t>
            </a:r>
            <a:endParaRPr lang="es-ES" sz="2800" b="1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ES" sz="3600" smtClean="0">
                <a:ea typeface="ＭＳ Ｐゴシック"/>
                <a:cs typeface="ＭＳ Ｐゴシック"/>
              </a:rPr>
              <a:t/>
            </a:r>
            <a:br>
              <a:rPr lang="es-ES" sz="3600" smtClean="0">
                <a:ea typeface="ＭＳ Ｐゴシック"/>
                <a:cs typeface="ＭＳ Ｐゴシック"/>
              </a:rPr>
            </a:br>
            <a:endParaRPr lang="es-ES" sz="3600" smtClean="0">
              <a:ea typeface="ＭＳ Ｐゴシック"/>
              <a:cs typeface="ＭＳ Ｐゴシック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5138" y="1535113"/>
            <a:ext cx="7923212" cy="4484687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endParaRPr lang="es-ES" sz="2000" smtClean="0"/>
          </a:p>
          <a:p>
            <a:pPr marL="609600" indent="-609600" algn="just"/>
            <a:r>
              <a:rPr lang="es-ES" sz="2400" smtClean="0">
                <a:solidFill>
                  <a:schemeClr val="bg1"/>
                </a:solidFill>
              </a:rPr>
              <a:t>La obtención de cilindros dirigidos lateralmente (zona periférica y posterolateral) optimiza la tasa de detección del CaP.</a:t>
            </a:r>
            <a:endParaRPr lang="es-ES_tradnl" sz="2400" smtClean="0">
              <a:solidFill>
                <a:schemeClr val="bg1"/>
              </a:solidFill>
            </a:endParaRPr>
          </a:p>
          <a:p>
            <a:pPr marL="609600" indent="-609600"/>
            <a:endParaRPr lang="es-ES_tradnl" sz="2400" smtClean="0"/>
          </a:p>
          <a:p>
            <a:pPr marL="609600" indent="-609600" eaLnBrk="1" hangingPunct="1"/>
            <a:endParaRPr lang="es-ES" sz="2000" smtClean="0"/>
          </a:p>
          <a:p>
            <a:pPr marL="609600" indent="-609600" eaLnBrk="1" hangingPunct="1"/>
            <a:endParaRPr lang="es-ES" sz="2000" smtClean="0"/>
          </a:p>
          <a:p>
            <a:pPr marL="609600" indent="-609600" eaLnBrk="1" hangingPunct="1"/>
            <a:endParaRPr lang="es-ES" sz="2000" smtClean="0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457200" y="573088"/>
            <a:ext cx="5340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600">
                <a:solidFill>
                  <a:srgbClr val="990000"/>
                </a:solidFill>
                <a:latin typeface="Calibri" pitchFamily="34" charset="0"/>
              </a:rPr>
              <a:t>Biopsia prostata ecodirigida</a:t>
            </a:r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44925" y="2921000"/>
            <a:ext cx="4614863" cy="346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33888" y="3324225"/>
            <a:ext cx="3795712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1400" y="3654425"/>
            <a:ext cx="3635375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ES" sz="3600" smtClean="0">
                <a:ea typeface="ＭＳ Ｐゴシック"/>
                <a:cs typeface="ＭＳ Ｐゴシック"/>
              </a:rPr>
              <a:t/>
            </a:r>
            <a:br>
              <a:rPr lang="es-ES" sz="3600" smtClean="0">
                <a:ea typeface="ＭＳ Ｐゴシック"/>
                <a:cs typeface="ＭＳ Ｐゴシック"/>
              </a:rPr>
            </a:br>
            <a:endParaRPr lang="es-ES" sz="3600" smtClean="0">
              <a:ea typeface="ＭＳ Ｐゴシック"/>
              <a:cs typeface="ＭＳ Ｐゴシック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5138" y="1535113"/>
            <a:ext cx="8221662" cy="4484687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endParaRPr lang="es-ES" sz="2000" dirty="0" smtClean="0"/>
          </a:p>
          <a:p>
            <a:pPr marL="609600" indent="-609600"/>
            <a:r>
              <a:rPr lang="es-ES" sz="2800" dirty="0" smtClean="0">
                <a:solidFill>
                  <a:schemeClr val="bg1"/>
                </a:solidFill>
              </a:rPr>
              <a:t>La realización de la biopsia sextante descrita por </a:t>
            </a:r>
            <a:r>
              <a:rPr lang="es-ES" sz="2800" dirty="0" err="1" smtClean="0">
                <a:solidFill>
                  <a:schemeClr val="bg1"/>
                </a:solidFill>
              </a:rPr>
              <a:t>Hodge</a:t>
            </a:r>
            <a:r>
              <a:rPr lang="es-ES" sz="2800" dirty="0" smtClean="0">
                <a:solidFill>
                  <a:schemeClr val="bg1"/>
                </a:solidFill>
              </a:rPr>
              <a:t> es insuficiente para una adecuada tasa de detección del </a:t>
            </a:r>
            <a:r>
              <a:rPr lang="es-ES" sz="2800" dirty="0" err="1" smtClean="0">
                <a:solidFill>
                  <a:schemeClr val="bg1"/>
                </a:solidFill>
              </a:rPr>
              <a:t>CaP.</a:t>
            </a:r>
            <a:endParaRPr lang="es-ES" sz="2800" dirty="0" smtClean="0">
              <a:solidFill>
                <a:schemeClr val="bg1"/>
              </a:solidFill>
            </a:endParaRPr>
          </a:p>
          <a:p>
            <a:pPr marL="609600" indent="-609600"/>
            <a:endParaRPr lang="es-ES" sz="2800" dirty="0" smtClean="0">
              <a:solidFill>
                <a:schemeClr val="bg1"/>
              </a:solidFill>
            </a:endParaRPr>
          </a:p>
          <a:p>
            <a:pPr marL="609600" indent="-609600"/>
            <a:r>
              <a:rPr lang="es-ES" sz="2800" dirty="0" smtClean="0">
                <a:solidFill>
                  <a:schemeClr val="bg1"/>
                </a:solidFill>
              </a:rPr>
              <a:t>Recomendación actual: </a:t>
            </a:r>
            <a:r>
              <a:rPr lang="es-ES" sz="2800" b="1" u="sng" dirty="0" smtClean="0">
                <a:solidFill>
                  <a:schemeClr val="bg1"/>
                </a:solidFill>
              </a:rPr>
              <a:t>8-10 cilindros</a:t>
            </a:r>
          </a:p>
          <a:p>
            <a:pPr marL="609600" indent="-609600"/>
            <a:endParaRPr lang="es-ES" sz="2800" dirty="0" smtClean="0">
              <a:solidFill>
                <a:schemeClr val="bg1"/>
              </a:solidFill>
            </a:endParaRPr>
          </a:p>
          <a:p>
            <a:pPr marL="609600" indent="-609600"/>
            <a:r>
              <a:rPr lang="es-ES" sz="2800" dirty="0" smtClean="0">
                <a:solidFill>
                  <a:schemeClr val="bg1"/>
                </a:solidFill>
              </a:rPr>
              <a:t>Estándar 14 (7+7) </a:t>
            </a:r>
          </a:p>
          <a:p>
            <a:pPr marL="609600" indent="-609600"/>
            <a:r>
              <a:rPr lang="es-ES" sz="2800" dirty="0" err="1" smtClean="0">
                <a:solidFill>
                  <a:schemeClr val="bg1"/>
                </a:solidFill>
              </a:rPr>
              <a:t>Saturacion</a:t>
            </a:r>
            <a:r>
              <a:rPr lang="es-ES" sz="2800" dirty="0" smtClean="0">
                <a:solidFill>
                  <a:schemeClr val="bg1"/>
                </a:solidFill>
              </a:rPr>
              <a:t>: 20-24</a:t>
            </a:r>
          </a:p>
          <a:p>
            <a:pPr marL="609600" indent="-609600" eaLnBrk="1" hangingPunct="1"/>
            <a:endParaRPr lang="es-ES" sz="2000" dirty="0" smtClean="0"/>
          </a:p>
          <a:p>
            <a:pPr marL="609600" indent="-609600" eaLnBrk="1" hangingPunct="1"/>
            <a:endParaRPr lang="es-ES" sz="2000" dirty="0" smtClean="0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457200" y="573088"/>
            <a:ext cx="39766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600">
                <a:solidFill>
                  <a:srgbClr val="990000"/>
                </a:solidFill>
                <a:latin typeface="Calibri" pitchFamily="34" charset="0"/>
              </a:rPr>
              <a:t>Número de cilindros</a:t>
            </a:r>
          </a:p>
        </p:txBody>
      </p:sp>
      <p:pic>
        <p:nvPicPr>
          <p:cNvPr id="10245" name="Picture 6" descr="prosta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9550" y="4286256"/>
            <a:ext cx="33147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ES" sz="3600" smtClean="0">
                <a:ea typeface="ＭＳ Ｐゴシック"/>
                <a:cs typeface="ＭＳ Ｐゴシック"/>
              </a:rPr>
              <a:t/>
            </a:r>
            <a:br>
              <a:rPr lang="es-ES" sz="3600" smtClean="0">
                <a:ea typeface="ＭＳ Ｐゴシック"/>
                <a:cs typeface="ＭＳ Ｐゴシック"/>
              </a:rPr>
            </a:br>
            <a:endParaRPr lang="es-ES" sz="3600" smtClean="0">
              <a:ea typeface="ＭＳ Ｐゴシック"/>
              <a:cs typeface="ＭＳ Ｐゴシック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5138" y="1535113"/>
            <a:ext cx="8035925" cy="4484687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endParaRPr lang="es-ES" sz="1400" dirty="0" smtClean="0"/>
          </a:p>
          <a:p>
            <a:pPr marL="609600" indent="-609600">
              <a:lnSpc>
                <a:spcPct val="80000"/>
              </a:lnSpc>
            </a:pPr>
            <a:r>
              <a:rPr lang="es-ES" sz="2000" b="1" dirty="0" err="1" smtClean="0"/>
              <a:t>Stamey</a:t>
            </a:r>
            <a:r>
              <a:rPr lang="es-ES" sz="2000" b="1" dirty="0" smtClean="0"/>
              <a:t> TA.</a:t>
            </a:r>
            <a:r>
              <a:rPr lang="es-ES" sz="2000" dirty="0" smtClean="0"/>
              <a:t> </a:t>
            </a:r>
            <a:r>
              <a:rPr lang="es-ES" sz="2000" dirty="0" err="1" smtClean="0"/>
              <a:t>Making</a:t>
            </a:r>
            <a:r>
              <a:rPr lang="es-ES" sz="2000" dirty="0" smtClean="0"/>
              <a:t>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most</a:t>
            </a:r>
            <a:r>
              <a:rPr lang="es-ES" sz="2000" dirty="0" smtClean="0"/>
              <a:t> </a:t>
            </a:r>
            <a:r>
              <a:rPr lang="es-ES" sz="2000" dirty="0" err="1" smtClean="0"/>
              <a:t>out</a:t>
            </a:r>
            <a:r>
              <a:rPr lang="es-ES" sz="2000" dirty="0" smtClean="0"/>
              <a:t> of </a:t>
            </a:r>
            <a:r>
              <a:rPr lang="es-ES" sz="2000" dirty="0" err="1" smtClean="0"/>
              <a:t>six</a:t>
            </a:r>
            <a:r>
              <a:rPr lang="es-ES" sz="2000" dirty="0" smtClean="0"/>
              <a:t> </a:t>
            </a:r>
            <a:r>
              <a:rPr lang="es-ES" sz="2000" dirty="0" err="1" smtClean="0"/>
              <a:t>systemic</a:t>
            </a:r>
            <a:r>
              <a:rPr lang="es-ES" sz="2000" dirty="0" smtClean="0"/>
              <a:t> </a:t>
            </a:r>
            <a:r>
              <a:rPr lang="es-ES" sz="2000" dirty="0" err="1" smtClean="0"/>
              <a:t>sextant</a:t>
            </a:r>
            <a:r>
              <a:rPr lang="es-ES" sz="2000" dirty="0" smtClean="0"/>
              <a:t> biopsias. </a:t>
            </a:r>
            <a:r>
              <a:rPr lang="pt-BR" sz="2000" dirty="0" err="1" smtClean="0"/>
              <a:t>Urology</a:t>
            </a:r>
            <a:r>
              <a:rPr lang="pt-BR" sz="2000" dirty="0" smtClean="0"/>
              <a:t>. 1995;45(1):2-12</a:t>
            </a:r>
            <a:endParaRPr lang="es-ES_tradnl" sz="2000" dirty="0" smtClean="0"/>
          </a:p>
          <a:p>
            <a:pPr marL="609600" indent="-609600">
              <a:lnSpc>
                <a:spcPct val="80000"/>
              </a:lnSpc>
            </a:pPr>
            <a:r>
              <a:rPr lang="pt-BR" sz="2000" b="1" dirty="0" err="1" smtClean="0"/>
              <a:t>Aus</a:t>
            </a:r>
            <a:r>
              <a:rPr lang="pt-BR" sz="2000" b="1" dirty="0" smtClean="0"/>
              <a:t> G</a:t>
            </a:r>
            <a:r>
              <a:rPr lang="pt-BR" sz="2000" dirty="0" smtClean="0"/>
              <a:t>, </a:t>
            </a:r>
            <a:r>
              <a:rPr lang="pt-BR" sz="2000" dirty="0" err="1" smtClean="0"/>
              <a:t>Bergdahl</a:t>
            </a:r>
            <a:r>
              <a:rPr lang="pt-BR" sz="2000" dirty="0" smtClean="0"/>
              <a:t> S, </a:t>
            </a:r>
            <a:r>
              <a:rPr lang="pt-BR" sz="2000" dirty="0" err="1" smtClean="0"/>
              <a:t>Hugosson</a:t>
            </a:r>
            <a:r>
              <a:rPr lang="pt-BR" sz="2000" dirty="0" smtClean="0"/>
              <a:t> J, </a:t>
            </a:r>
            <a:r>
              <a:rPr lang="pt-BR" sz="2000" dirty="0" err="1" smtClean="0"/>
              <a:t>et</a:t>
            </a:r>
            <a:r>
              <a:rPr lang="pt-BR" sz="2000" dirty="0" smtClean="0"/>
              <a:t> al. </a:t>
            </a:r>
            <a:r>
              <a:rPr lang="en-GB" sz="2000" dirty="0" smtClean="0"/>
              <a:t>Outcome of laterally directed sextant biopsies of the prostate in screened males aged 50-66 years. </a:t>
            </a:r>
            <a:r>
              <a:rPr lang="pt-BR" sz="2000" dirty="0" err="1" smtClean="0"/>
              <a:t>Implications</a:t>
            </a:r>
            <a:r>
              <a:rPr lang="pt-BR" sz="2000" dirty="0" smtClean="0"/>
              <a:t> for </a:t>
            </a:r>
            <a:r>
              <a:rPr lang="pt-BR" sz="2000" dirty="0" err="1" smtClean="0"/>
              <a:t>sampling</a:t>
            </a:r>
            <a:r>
              <a:rPr lang="pt-BR" sz="2000" dirty="0" smtClean="0"/>
              <a:t> </a:t>
            </a:r>
            <a:r>
              <a:rPr lang="pt-BR" sz="2000" dirty="0" err="1" smtClean="0"/>
              <a:t>order</a:t>
            </a:r>
            <a:r>
              <a:rPr lang="pt-BR" sz="2000" dirty="0" smtClean="0"/>
              <a:t>. </a:t>
            </a:r>
            <a:r>
              <a:rPr lang="pt-BR" sz="2000" dirty="0" err="1" smtClean="0"/>
              <a:t>Eur</a:t>
            </a:r>
            <a:r>
              <a:rPr lang="pt-BR" sz="2000" dirty="0" smtClean="0"/>
              <a:t> Urol. 2001;139(6):655-660</a:t>
            </a:r>
            <a:endParaRPr lang="es-ES_tradnl" sz="2000" dirty="0" smtClean="0"/>
          </a:p>
          <a:p>
            <a:pPr marL="609600" indent="-609600">
              <a:lnSpc>
                <a:spcPct val="80000"/>
              </a:lnSpc>
            </a:pPr>
            <a:r>
              <a:rPr lang="pt-BR" sz="2000" b="1" dirty="0" err="1" smtClean="0"/>
              <a:t>Eskew</a:t>
            </a:r>
            <a:r>
              <a:rPr lang="pt-BR" sz="2000" b="1" dirty="0" smtClean="0"/>
              <a:t> LA</a:t>
            </a:r>
            <a:r>
              <a:rPr lang="pt-BR" sz="2000" dirty="0" smtClean="0"/>
              <a:t>, </a:t>
            </a:r>
            <a:r>
              <a:rPr lang="pt-BR" sz="2000" dirty="0" err="1" smtClean="0"/>
              <a:t>Bare</a:t>
            </a:r>
            <a:r>
              <a:rPr lang="pt-BR" sz="2000" dirty="0" smtClean="0"/>
              <a:t> RL, </a:t>
            </a:r>
            <a:r>
              <a:rPr lang="pt-BR" sz="2000" dirty="0" err="1" smtClean="0"/>
              <a:t>McCullough</a:t>
            </a:r>
            <a:r>
              <a:rPr lang="pt-BR" sz="2000" dirty="0" smtClean="0"/>
              <a:t> DL. </a:t>
            </a:r>
            <a:r>
              <a:rPr lang="en-GB" sz="2000" dirty="0" smtClean="0"/>
              <a:t>Systemic 5 region prostate biopsy is superior to sextant method for diagnosing carcinoma of the prostate. J Urol. 1997;157(1):199-202</a:t>
            </a:r>
            <a:endParaRPr lang="es-ES_tradnl" sz="2000" dirty="0" smtClean="0"/>
          </a:p>
          <a:p>
            <a:pPr marL="609600" indent="-609600">
              <a:lnSpc>
                <a:spcPct val="80000"/>
              </a:lnSpc>
            </a:pPr>
            <a:r>
              <a:rPr lang="en-GB" sz="2000" b="1" dirty="0" err="1" smtClean="0"/>
              <a:t>Morote</a:t>
            </a:r>
            <a:r>
              <a:rPr lang="en-GB" sz="2000" b="1" dirty="0" smtClean="0"/>
              <a:t> J</a:t>
            </a:r>
            <a:r>
              <a:rPr lang="en-GB" sz="2000" dirty="0" smtClean="0"/>
              <a:t>, Lopez M, </a:t>
            </a:r>
            <a:r>
              <a:rPr lang="en-GB" sz="2000" dirty="0" err="1" smtClean="0"/>
              <a:t>Encabo</a:t>
            </a:r>
            <a:r>
              <a:rPr lang="en-GB" sz="2000" dirty="0" smtClean="0"/>
              <a:t> G, et al. Value of routine transition zone biopsies n patients undergoing ultrasound-guided sextant biopsies for the first time. </a:t>
            </a:r>
            <a:r>
              <a:rPr lang="en-GB" sz="2000" dirty="0" err="1" smtClean="0"/>
              <a:t>Eur</a:t>
            </a:r>
            <a:r>
              <a:rPr lang="en-GB" sz="2000" dirty="0" smtClean="0"/>
              <a:t> Urol. 1999;35(4):294-297</a:t>
            </a:r>
            <a:endParaRPr lang="es-ES_tradnl" sz="2000" dirty="0" smtClean="0"/>
          </a:p>
          <a:p>
            <a:pPr marL="609600" indent="-609600">
              <a:lnSpc>
                <a:spcPct val="80000"/>
              </a:lnSpc>
            </a:pPr>
            <a:r>
              <a:rPr lang="en-GB" sz="2000" b="1" dirty="0" err="1" smtClean="0"/>
              <a:t>Terris</a:t>
            </a:r>
            <a:r>
              <a:rPr lang="en-GB" sz="2000" b="1" dirty="0" smtClean="0"/>
              <a:t> MK</a:t>
            </a:r>
            <a:r>
              <a:rPr lang="en-GB" sz="2000" dirty="0" smtClean="0"/>
              <a:t>, </a:t>
            </a:r>
            <a:r>
              <a:rPr lang="en-GB" sz="2000" dirty="0" err="1" smtClean="0"/>
              <a:t>Pharm</a:t>
            </a:r>
            <a:r>
              <a:rPr lang="en-GB" sz="2000" dirty="0" smtClean="0"/>
              <a:t> TQ, </a:t>
            </a:r>
            <a:r>
              <a:rPr lang="en-GB" sz="2000" dirty="0" err="1" smtClean="0"/>
              <a:t>Issa</a:t>
            </a:r>
            <a:r>
              <a:rPr lang="en-GB" sz="2000" dirty="0" smtClean="0"/>
              <a:t> MM, et al. Routine transition zone and seminal vesicle biopsies in all patients undergoing </a:t>
            </a:r>
            <a:r>
              <a:rPr lang="en-GB" sz="2000" dirty="0" err="1" smtClean="0"/>
              <a:t>transrectal</a:t>
            </a:r>
            <a:r>
              <a:rPr lang="en-GB" sz="2000" dirty="0" smtClean="0"/>
              <a:t> ultrasound guided prostate biopsies are not indicated. J Urol. 1997;157(1):204-206</a:t>
            </a:r>
            <a:r>
              <a:rPr lang="es-ES_tradnl" sz="2000" dirty="0" smtClean="0"/>
              <a:t> 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s-ES" sz="2000" dirty="0" smtClean="0">
              <a:solidFill>
                <a:schemeClr val="bg1"/>
              </a:solidFill>
            </a:endParaRPr>
          </a:p>
          <a:p>
            <a:pPr marL="609600" indent="-609600" eaLnBrk="1" hangingPunct="1">
              <a:lnSpc>
                <a:spcPct val="80000"/>
              </a:lnSpc>
            </a:pPr>
            <a:endParaRPr lang="es-ES" sz="1400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s-ES" sz="1400" dirty="0" smtClean="0"/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457200" y="573088"/>
            <a:ext cx="22955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600">
                <a:solidFill>
                  <a:srgbClr val="990000"/>
                </a:solidFill>
                <a:latin typeface="Calibri" pitchFamily="34" charset="0"/>
              </a:rPr>
              <a:t>Bibliografía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4000" smtClean="0"/>
              <a:t/>
            </a:r>
            <a:br>
              <a:rPr lang="es-ES" sz="4000" smtClean="0"/>
            </a:br>
            <a:endParaRPr lang="es-ES" sz="4000" smtClean="0"/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928688"/>
            <a:ext cx="8497888" cy="4525962"/>
          </a:xfrm>
        </p:spPr>
        <p:txBody>
          <a:bodyPr>
            <a:noAutofit/>
          </a:bodyPr>
          <a:lstStyle/>
          <a:p>
            <a:pPr lvl="1" algn="just"/>
            <a:r>
              <a:rPr lang="es-ES" sz="2400" dirty="0" smtClean="0"/>
              <a:t>Tras la realización de la biopsia prostática el resultado fue:</a:t>
            </a:r>
          </a:p>
          <a:p>
            <a:pPr lvl="1" algn="just">
              <a:buFontTx/>
              <a:buNone/>
            </a:pPr>
            <a:endParaRPr lang="es-ES" sz="2400" dirty="0" smtClean="0"/>
          </a:p>
          <a:p>
            <a:pPr lvl="2" algn="just"/>
            <a:r>
              <a:rPr lang="es-ES" dirty="0" err="1" smtClean="0"/>
              <a:t>Adenocarcinoma</a:t>
            </a:r>
            <a:r>
              <a:rPr lang="es-ES" dirty="0" smtClean="0"/>
              <a:t> de próstata </a:t>
            </a:r>
            <a:r>
              <a:rPr lang="es-ES" dirty="0" err="1" smtClean="0"/>
              <a:t>Gleason</a:t>
            </a:r>
            <a:r>
              <a:rPr lang="es-ES" dirty="0" smtClean="0"/>
              <a:t> 7 (3+4) en 2 cilindros del lóbulo derecho de un total de 8. Extensión del 15% en ambos cilindros.</a:t>
            </a:r>
          </a:p>
          <a:p>
            <a:pPr lvl="2" algn="just"/>
            <a:r>
              <a:rPr lang="es-ES" dirty="0" smtClean="0"/>
              <a:t>Se cita en la consulta especifica de </a:t>
            </a:r>
            <a:r>
              <a:rPr lang="es-ES" dirty="0" err="1" smtClean="0"/>
              <a:t>CaP</a:t>
            </a:r>
            <a:r>
              <a:rPr lang="es-ES" dirty="0" smtClean="0"/>
              <a:t> para informarle del diagnóstico de la biopsia, y se le realiza un nuevo tacto rectal (el previo había sido realizado por otro urólogo). </a:t>
            </a:r>
          </a:p>
          <a:p>
            <a:pPr lvl="2" algn="just"/>
            <a:r>
              <a:rPr lang="es-ES" dirty="0" smtClean="0"/>
              <a:t>En él se informa de los mismos hallazgos, si bien se aprecia una induración en el extremo craneal y lateral del lóbulo derecho que lo lleva a clasificarlo como un T2 clínico.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4000" smtClean="0"/>
              <a:t/>
            </a:r>
            <a:br>
              <a:rPr lang="es-ES" sz="4000" smtClean="0"/>
            </a:br>
            <a:endParaRPr lang="es-ES" sz="400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3224213"/>
            <a:ext cx="8229600" cy="4525962"/>
          </a:xfrm>
        </p:spPr>
        <p:txBody>
          <a:bodyPr/>
          <a:lstStyle/>
          <a:p>
            <a:pPr marL="990600" lvl="1" indent="-533400">
              <a:buFontTx/>
              <a:buAutoNum type="alphaLcPeriod"/>
            </a:pPr>
            <a:r>
              <a:rPr lang="es-ES_tradnl" b="1" dirty="0" smtClean="0"/>
              <a:t>Bajo</a:t>
            </a:r>
          </a:p>
          <a:p>
            <a:pPr marL="990600" lvl="1" indent="-533400">
              <a:buFontTx/>
              <a:buAutoNum type="alphaLcPeriod"/>
            </a:pPr>
            <a:r>
              <a:rPr lang="es-ES_tradnl" b="1" dirty="0" smtClean="0"/>
              <a:t>Intermedio</a:t>
            </a:r>
          </a:p>
          <a:p>
            <a:pPr marL="990600" lvl="1" indent="-533400">
              <a:buFontTx/>
              <a:buAutoNum type="alphaLcPeriod"/>
            </a:pPr>
            <a:r>
              <a:rPr lang="es-ES_tradnl" b="1" dirty="0" smtClean="0"/>
              <a:t>Alto</a:t>
            </a:r>
          </a:p>
          <a:p>
            <a:pPr marL="990600" lvl="1" indent="-533400">
              <a:buFontTx/>
              <a:buAutoNum type="alphaLcPeriod"/>
            </a:pPr>
            <a:r>
              <a:rPr lang="es-ES_tradnl" b="1" dirty="0" smtClean="0"/>
              <a:t>No considero los grupos de riesgo.</a:t>
            </a:r>
            <a:endParaRPr lang="es-ES" b="1" dirty="0" smtClean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684213" y="2254250"/>
            <a:ext cx="81359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800" b="1">
                <a:solidFill>
                  <a:srgbClr val="990000"/>
                </a:solidFill>
              </a:rPr>
              <a:t>5. En qué grupo de riesgo lo incluiría: ¿CaP localizado de riesgo bajo, intermedio o alto?</a:t>
            </a:r>
            <a:endParaRPr lang="es-ES" sz="2800" b="1">
              <a:solidFill>
                <a:srgbClr val="990000"/>
              </a:solidFill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323850" y="1357313"/>
            <a:ext cx="7777163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</a:pPr>
            <a:r>
              <a:rPr lang="es-ES" sz="2800" b="1" dirty="0">
                <a:solidFill>
                  <a:schemeClr val="bg1"/>
                </a:solidFill>
              </a:rPr>
              <a:t>Con el diagnóstico de </a:t>
            </a:r>
            <a:r>
              <a:rPr lang="es-ES" sz="2800" b="1" dirty="0" err="1">
                <a:solidFill>
                  <a:schemeClr val="bg1"/>
                </a:solidFill>
              </a:rPr>
              <a:t>CaP</a:t>
            </a:r>
            <a:r>
              <a:rPr lang="es-ES" sz="2800" b="1" dirty="0">
                <a:solidFill>
                  <a:schemeClr val="bg1"/>
                </a:solidFill>
              </a:rPr>
              <a:t> T2, </a:t>
            </a:r>
            <a:r>
              <a:rPr lang="es-ES" sz="2800" b="1" dirty="0" err="1">
                <a:solidFill>
                  <a:schemeClr val="bg1"/>
                </a:solidFill>
              </a:rPr>
              <a:t>Gleason</a:t>
            </a:r>
            <a:r>
              <a:rPr lang="es-ES" sz="2800" b="1" dirty="0">
                <a:solidFill>
                  <a:schemeClr val="bg1"/>
                </a:solidFill>
              </a:rPr>
              <a:t> 7 (3+4), y PSA= 14,9 </a:t>
            </a:r>
            <a:r>
              <a:rPr lang="es-ES" sz="2800" b="1" dirty="0" err="1">
                <a:solidFill>
                  <a:schemeClr val="bg1"/>
                </a:solidFill>
              </a:rPr>
              <a:t>ng</a:t>
            </a:r>
            <a:r>
              <a:rPr lang="es-ES" sz="2800" b="1" dirty="0">
                <a:solidFill>
                  <a:schemeClr val="bg1"/>
                </a:solidFill>
              </a:rPr>
              <a:t>/ml…</a:t>
            </a:r>
          </a:p>
          <a:p>
            <a:pPr lvl="1">
              <a:spcBef>
                <a:spcPct val="50000"/>
              </a:spcBef>
            </a:pPr>
            <a:endParaRPr lang="es-E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791</Words>
  <Application>Microsoft Office PowerPoint</Application>
  <PresentationFormat>Presentación en pantalla (4:3)</PresentationFormat>
  <Paragraphs>121</Paragraphs>
  <Slides>17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9" baseType="lpstr">
      <vt:lpstr>Tema de Office</vt:lpstr>
      <vt:lpstr>Imagen de mapa de bits</vt:lpstr>
      <vt:lpstr>Diapositiva 1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Diapositiva 14</vt:lpstr>
      <vt:lpstr>Diapositiva 15</vt:lpstr>
      <vt:lpstr>PSADT</vt:lpstr>
      <vt:lpstr>PSADT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Miguel Angel</dc:creator>
  <cp:lastModifiedBy>usuario</cp:lastModifiedBy>
  <cp:revision>13</cp:revision>
  <dcterms:created xsi:type="dcterms:W3CDTF">2012-08-20T09:07:11Z</dcterms:created>
  <dcterms:modified xsi:type="dcterms:W3CDTF">2012-09-30T20:41:39Z</dcterms:modified>
</cp:coreProperties>
</file>