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7" r:id="rId9"/>
    <p:sldId id="268" r:id="rId10"/>
    <p:sldId id="269" r:id="rId11"/>
    <p:sldId id="263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D1CD-D6DD-458A-9A18-E732F92EDC19}" type="datetimeFigureOut">
              <a:rPr lang="es-ES" smtClean="0"/>
              <a:pPr/>
              <a:t>27/09/2012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02CF-5584-4E3F-A353-DE2A617C35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67544" y="28572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                   </a:t>
            </a:r>
            <a:r>
              <a:rPr lang="es-ES" sz="24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FORMACIÓN </a:t>
            </a:r>
            <a:r>
              <a:rPr lang="es-ES" sz="24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PRÁCTICA EN UROLOGÍA – 2</a:t>
            </a:r>
          </a:p>
          <a:p>
            <a:pPr algn="just">
              <a:spcAft>
                <a:spcPts val="0"/>
              </a:spcAft>
            </a:pP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OBJETIVOS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Realizar exploración clínica de zona lumbar, hipogastrio, identificar globo vesical y saber distinguir entre anuria y retención urinaria aguda o crónica</a:t>
            </a: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2968181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ACTIVIDADES PARA EL ALUMNO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 Exploración pacientes, fosas renales y abdomen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-Reconocer cuadros clínicos de anuria obstructiva o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  retención aguda de orina</a:t>
            </a:r>
          </a:p>
          <a:p>
            <a:pPr algn="just">
              <a:spcAft>
                <a:spcPts val="0"/>
              </a:spcAft>
            </a:pP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478632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EVALUACIÓN</a:t>
            </a:r>
            <a:r>
              <a:rPr lang="es-ES" sz="2800" dirty="0" smtClean="0"/>
              <a:t> 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 Interpretar cuadro clínico de anuria obstructiva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-Interpretar cuadro clínico de retención aguda de orina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-Recomendar estudios complementarias en cada caso </a:t>
            </a:r>
            <a:endParaRPr lang="es-ES" sz="2800" dirty="0" smtClean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pic>
        <p:nvPicPr>
          <p:cNvPr id="5" name="Picture 2" descr="logou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" y="71438"/>
            <a:ext cx="18357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9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Imagen A                                       Imagen B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Razonamiento:</a:t>
            </a:r>
          </a:p>
        </p:txBody>
      </p:sp>
      <p:pic>
        <p:nvPicPr>
          <p:cNvPr id="6" name="Picture 7" descr="doblej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1482725" cy="1905000"/>
          </a:xfrm>
          <a:prstGeom prst="rect">
            <a:avLst/>
          </a:prstGeom>
          <a:noFill/>
        </p:spPr>
      </p:pic>
      <p:pic>
        <p:nvPicPr>
          <p:cNvPr id="7" name="Picture 11" descr="calle-lit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2176463" cy="290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3265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¿En este caso puede estar indicado algún procedimiento terapéutico? Comentario: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pic>
        <p:nvPicPr>
          <p:cNvPr id="3" name="Picture 12" descr="lit-v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186531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326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9" descr="IMGP0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388" y="3357562"/>
            <a:ext cx="1968500" cy="2625725"/>
          </a:xfrm>
          <a:prstGeom prst="rect">
            <a:avLst/>
          </a:prstGeom>
          <a:noFill/>
          <a:ln/>
        </p:spPr>
      </p:pic>
      <p:pic>
        <p:nvPicPr>
          <p:cNvPr id="5" name="Picture 8" descr="P504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1538" y="2357430"/>
            <a:ext cx="1536700" cy="20494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185727"/>
            <a:ext cx="86764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-Hombre de 60 años,  antecedentes de litiasis renal y </a:t>
            </a:r>
            <a:r>
              <a:rPr lang="es-ES" sz="2800" dirty="0" err="1" smtClean="0">
                <a:solidFill>
                  <a:schemeClr val="bg1"/>
                </a:solidFill>
              </a:rPr>
              <a:t>ureteral</a:t>
            </a:r>
            <a:r>
              <a:rPr lang="es-ES" sz="2800" dirty="0" smtClean="0">
                <a:solidFill>
                  <a:schemeClr val="bg1"/>
                </a:solidFill>
              </a:rPr>
              <a:t> izquierda tratada con LEOC, </a:t>
            </a:r>
            <a:r>
              <a:rPr lang="es-ES" sz="2800" dirty="0" err="1" smtClean="0">
                <a:solidFill>
                  <a:schemeClr val="bg1"/>
                </a:solidFill>
              </a:rPr>
              <a:t>Hemicolectomía</a:t>
            </a:r>
            <a:r>
              <a:rPr lang="es-ES" sz="2800" dirty="0" smtClean="0">
                <a:solidFill>
                  <a:schemeClr val="bg1"/>
                </a:solidFill>
              </a:rPr>
              <a:t> derecha por Ca de colon, disuria leve desde hace 2 años.  </a:t>
            </a:r>
          </a:p>
          <a:p>
            <a:pPr algn="just"/>
            <a:endParaRPr lang="es-ES" sz="2800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-Presenta dolor abdominal, nauseas y sudoración desde hace 6 horas, última micción hace 10 horas, posteriormente no ha conseguido orinar las dos veces que lo ha intentado. </a:t>
            </a:r>
          </a:p>
          <a:p>
            <a:pPr algn="just"/>
            <a:endParaRPr lang="es-ES" sz="2800" dirty="0" smtClean="0">
              <a:solidFill>
                <a:schemeClr val="bg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-Exploración clínica:  Dolor a la palpación en  </a:t>
            </a:r>
            <a:r>
              <a:rPr lang="es-ES" sz="2800" dirty="0" err="1" smtClean="0">
                <a:solidFill>
                  <a:schemeClr val="bg1"/>
                </a:solidFill>
              </a:rPr>
              <a:t>hemiabdomen</a:t>
            </a:r>
            <a:r>
              <a:rPr lang="es-ES" sz="2800" dirty="0" smtClean="0">
                <a:solidFill>
                  <a:schemeClr val="bg1"/>
                </a:solidFill>
              </a:rPr>
              <a:t> derecho  sin defensa pared abdominal,  hipogastrio no doloroso a palpación profunda.</a:t>
            </a:r>
          </a:p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TA, 165/95 mm Hg; Pulso, 85 l/mi; Temperatura, 36.5ºC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 clínico: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 diferencial: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Tratamiento inicial: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¿Qué pruebas complementarias, solicita? razonamiento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404664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¿Qué pruebas complementarias, solicita? razonamiento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                               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                   Lectura, estudio radiológico:</a:t>
            </a:r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                                 Resultado otras pruebas:</a:t>
            </a:r>
          </a:p>
        </p:txBody>
      </p:sp>
      <p:pic>
        <p:nvPicPr>
          <p:cNvPr id="9" name="Picture 9" descr="litrenou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24138" cy="378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260648"/>
            <a:ext cx="78341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Interpretar </a:t>
            </a:r>
            <a:r>
              <a:rPr lang="es-ES" sz="2800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Rx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simple y ecografía de aparato urinario </a:t>
            </a:r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908720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¿Que aporta la ecografía abdominal en este paciente?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Lectura y diagnóstico ecográfico: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13" descr="ec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4014787" cy="2651125"/>
          </a:xfrm>
          <a:prstGeom prst="rect">
            <a:avLst/>
          </a:prstGeom>
          <a:noFill/>
        </p:spPr>
      </p:pic>
      <p:pic>
        <p:nvPicPr>
          <p:cNvPr id="7" name="Picture 6" descr="e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38909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99430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¿Necesita otros estudios para completar el diagnóstico?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No, Diagnóstico: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Sí,  ¿Pruebas y que espera de ellas?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5" name="Picture 6" descr="C2_2_1"/>
          <p:cNvPicPr>
            <a:picLocks noChangeAspect="1" noChangeArrowheads="1"/>
          </p:cNvPicPr>
          <p:nvPr/>
        </p:nvPicPr>
        <p:blipFill>
          <a:blip r:embed="rId2" cstate="print"/>
          <a:srcRect l="5671" t="8472" r="2192" b="4787"/>
          <a:stretch>
            <a:fillRect/>
          </a:stretch>
        </p:blipFill>
        <p:spPr bwMode="auto">
          <a:xfrm>
            <a:off x="5007717" y="4079710"/>
            <a:ext cx="4064877" cy="2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9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Imagen A                                       Imagen B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Razonamiento:</a:t>
            </a:r>
          </a:p>
        </p:txBody>
      </p:sp>
      <p:pic>
        <p:nvPicPr>
          <p:cNvPr id="7" name="Picture 7" descr="P504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455987" cy="2584450"/>
          </a:xfrm>
          <a:prstGeom prst="rect">
            <a:avLst/>
          </a:prstGeom>
          <a:noFill/>
        </p:spPr>
      </p:pic>
      <p:pic>
        <p:nvPicPr>
          <p:cNvPr id="10" name="Picture 6" descr="P504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071546"/>
            <a:ext cx="3663951" cy="252888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9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Imagen A                                       Imagen B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Razonamiento:</a:t>
            </a:r>
          </a:p>
        </p:txBody>
      </p:sp>
      <p:pic>
        <p:nvPicPr>
          <p:cNvPr id="5" name="Picture 9" descr="Figura-11-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071546"/>
            <a:ext cx="2663825" cy="2395537"/>
          </a:xfrm>
          <a:prstGeom prst="rect">
            <a:avLst/>
          </a:prstGeom>
          <a:noFill/>
          <a:ln/>
        </p:spPr>
      </p:pic>
      <p:pic>
        <p:nvPicPr>
          <p:cNvPr id="9" name="Picture 8" descr="P504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3132138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260649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CASO CLÍNICO – 2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Imagen A                                       Imagen B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Razonamiento:</a:t>
            </a:r>
          </a:p>
        </p:txBody>
      </p:sp>
      <p:pic>
        <p:nvPicPr>
          <p:cNvPr id="6" name="Picture 10" descr="np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1241425" cy="1600200"/>
          </a:xfrm>
          <a:prstGeom prst="rect">
            <a:avLst/>
          </a:prstGeom>
          <a:noFill/>
        </p:spPr>
      </p:pic>
      <p:pic>
        <p:nvPicPr>
          <p:cNvPr id="7" name="Picture 12" descr="perf-cat-doble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2112962" cy="281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318</Words>
  <Application>Microsoft Office PowerPoint</Application>
  <PresentationFormat>Presentación en pantalla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usuario</cp:lastModifiedBy>
  <cp:revision>18</cp:revision>
  <dcterms:created xsi:type="dcterms:W3CDTF">2012-07-22T17:52:16Z</dcterms:created>
  <dcterms:modified xsi:type="dcterms:W3CDTF">2012-09-27T21:00:56Z</dcterms:modified>
</cp:coreProperties>
</file>