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099598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71447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812881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981088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833543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325091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39754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316472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066022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883296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268801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75000"/>
              </a:schemeClr>
            </a:gs>
            <a:gs pos="6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51900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8 Rectángulo"/>
          <p:cNvSpPr>
            <a:spLocks noChangeArrowheads="1"/>
          </p:cNvSpPr>
          <p:nvPr/>
        </p:nvSpPr>
        <p:spPr bwMode="auto">
          <a:xfrm>
            <a:off x="468313" y="470110"/>
            <a:ext cx="8351837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s-E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FORMACIÓN </a:t>
            </a:r>
            <a:r>
              <a:rPr lang="es-E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PRÁCTICA EN </a:t>
            </a:r>
            <a:r>
              <a:rPr lang="es-E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UROLOGÍA - 3 </a:t>
            </a:r>
            <a:endParaRPr lang="es-E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s-E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OBJETIVOS:</a:t>
            </a:r>
          </a:p>
          <a:p>
            <a:pPr algn="just"/>
            <a:r>
              <a:rPr lang="es-ES" sz="2400" b="1" dirty="0" smtClean="0"/>
              <a:t>Realizar exploración de genitales externos masculinos y saber hacer un diagnóstico diferencial: Hidrocele, epididimitis-orquitis, torsión de testículo, tumor de testículo </a:t>
            </a:r>
            <a:endParaRPr lang="es-ES" sz="2400" b="1" dirty="0">
              <a:solidFill>
                <a:schemeClr val="bg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51" name="9 Rectángulo"/>
          <p:cNvSpPr>
            <a:spLocks noChangeArrowheads="1"/>
          </p:cNvSpPr>
          <p:nvPr/>
        </p:nvSpPr>
        <p:spPr bwMode="auto">
          <a:xfrm>
            <a:off x="468313" y="2918768"/>
            <a:ext cx="80645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ACTIVIDADES PARA EL ALUMNO</a:t>
            </a:r>
          </a:p>
          <a:p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ES" sz="2400" b="1" dirty="0" smtClean="0"/>
              <a:t> Exploración pacientes con patología escrotal aguda o crónica</a:t>
            </a:r>
          </a:p>
          <a:p>
            <a:r>
              <a:rPr lang="es-ES" sz="2400" b="1" dirty="0" smtClean="0"/>
              <a:t>-Interpretar ecografía escrotal-testicular</a:t>
            </a:r>
          </a:p>
          <a:p>
            <a:r>
              <a:rPr lang="es-ES" sz="2400" b="1" dirty="0" smtClean="0"/>
              <a:t>-Conocer etiopatogenia infección urinaria y genital masculina</a:t>
            </a:r>
          </a:p>
          <a:p>
            <a:r>
              <a:rPr lang="es-ES" sz="2400" b="1" dirty="0" smtClean="0"/>
              <a:t>-Conocer marcadores tumores de testículo</a:t>
            </a:r>
            <a:endParaRPr lang="es-E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10 Rectángulo"/>
          <p:cNvSpPr>
            <a:spLocks noChangeArrowheads="1"/>
          </p:cNvSpPr>
          <p:nvPr/>
        </p:nvSpPr>
        <p:spPr bwMode="auto">
          <a:xfrm>
            <a:off x="395288" y="5002612"/>
            <a:ext cx="8280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EVALUACIÓN</a:t>
            </a:r>
          </a:p>
          <a:p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ES" sz="2400" b="1" dirty="0" smtClean="0"/>
              <a:t>Interpretación cuadro clínico escrotal agudo y/o crónico</a:t>
            </a:r>
          </a:p>
          <a:p>
            <a:r>
              <a:rPr lang="es-ES" sz="2400" b="1" dirty="0" smtClean="0"/>
              <a:t>-Tratamiento epididimitis aguda</a:t>
            </a:r>
          </a:p>
          <a:p>
            <a:r>
              <a:rPr lang="es-ES" sz="2400" b="1" dirty="0" smtClean="0"/>
              <a:t>-Valorar resultado de marcadores tumor de testículo</a:t>
            </a:r>
            <a:endParaRPr lang="es-E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logoug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005" y="71438"/>
            <a:ext cx="1835789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4 Rectángulo"/>
          <p:cNvSpPr>
            <a:spLocks noChangeArrowheads="1"/>
          </p:cNvSpPr>
          <p:nvPr/>
        </p:nvSpPr>
        <p:spPr bwMode="auto">
          <a:xfrm>
            <a:off x="1811338" y="260350"/>
            <a:ext cx="60309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Diagnosticar y tratar un tumor testicular</a:t>
            </a:r>
            <a:endParaRPr lang="es-ES" sz="2800">
              <a:solidFill>
                <a:schemeClr val="bg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075" name="7 CuadroTexto"/>
          <p:cNvSpPr txBox="1">
            <a:spLocks noChangeArrowheads="1"/>
          </p:cNvSpPr>
          <p:nvPr/>
        </p:nvSpPr>
        <p:spPr bwMode="auto">
          <a:xfrm>
            <a:off x="468313" y="1196975"/>
            <a:ext cx="8207375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  <a:latin typeface="Calibri" pitchFamily="34" charset="0"/>
              </a:rPr>
              <a:t>CASO CLÍNICO </a:t>
            </a:r>
          </a:p>
          <a:p>
            <a:r>
              <a:rPr lang="es-ES" sz="2800" dirty="0">
                <a:solidFill>
                  <a:schemeClr val="bg1"/>
                </a:solidFill>
                <a:latin typeface="Calibri" pitchFamily="34" charset="0"/>
              </a:rPr>
              <a:t>-Hombre de 32 años, sin antecedentes clínicos de interés, salvo alergia al olivo y camionero de profesión, no  conoce alergias a fármacos. </a:t>
            </a:r>
          </a:p>
          <a:p>
            <a:r>
              <a:rPr lang="es-ES" sz="2800" dirty="0">
                <a:solidFill>
                  <a:schemeClr val="bg1"/>
                </a:solidFill>
                <a:latin typeface="Calibri" pitchFamily="34" charset="0"/>
              </a:rPr>
              <a:t>-Presenta dolor testicular derecho con aumento del tamaño testicular que en principio se etiqueta de orquitis. Se instaura tratamiento antibiótico sin mejoría. Se remite a consulta de Urología para valoración especializada.</a:t>
            </a:r>
          </a:p>
          <a:p>
            <a:r>
              <a:rPr lang="es-ES" sz="2800" dirty="0">
                <a:solidFill>
                  <a:schemeClr val="bg1"/>
                </a:solidFill>
                <a:latin typeface="Calibri" pitchFamily="34" charset="0"/>
              </a:rPr>
              <a:t>-Exploración clínica:  Teste aumentado de tamaño no dolorosa con varias zonas de dureza pétrea. No adenopatías inguinales. No tumefacción ni zonas fluctuantes. Teste izquierdo normal. No fiebre.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4 Rectángulo"/>
          <p:cNvSpPr>
            <a:spLocks noChangeArrowheads="1"/>
          </p:cNvSpPr>
          <p:nvPr/>
        </p:nvSpPr>
        <p:spPr bwMode="auto">
          <a:xfrm>
            <a:off x="1811338" y="260350"/>
            <a:ext cx="5930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Diagnosticar y tratar un tumor testicular</a:t>
            </a:r>
            <a:endParaRPr lang="es-ES" sz="2800">
              <a:solidFill>
                <a:schemeClr val="bg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099" name="7 CuadroTexto"/>
          <p:cNvSpPr txBox="1">
            <a:spLocks noChangeArrowheads="1"/>
          </p:cNvSpPr>
          <p:nvPr/>
        </p:nvSpPr>
        <p:spPr bwMode="auto">
          <a:xfrm>
            <a:off x="468313" y="1196975"/>
            <a:ext cx="820737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>
                <a:solidFill>
                  <a:schemeClr val="bg1"/>
                </a:solidFill>
                <a:latin typeface="Calibri" pitchFamily="34" charset="0"/>
              </a:rPr>
              <a:t>CASO CLÍNICO – </a:t>
            </a: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s-ES" sz="2800">
                <a:solidFill>
                  <a:schemeClr val="bg1"/>
                </a:solidFill>
                <a:latin typeface="Calibri" pitchFamily="34" charset="0"/>
              </a:rPr>
              <a:t>Diagnóstico clínico:</a:t>
            </a: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s-ES" sz="2800">
                <a:solidFill>
                  <a:schemeClr val="bg1"/>
                </a:solidFill>
                <a:latin typeface="Calibri" pitchFamily="34" charset="0"/>
              </a:rPr>
              <a:t>Diagnóstico diferencial:</a:t>
            </a: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s-ES" sz="2800">
                <a:solidFill>
                  <a:schemeClr val="bg1"/>
                </a:solidFill>
                <a:latin typeface="Calibri" pitchFamily="34" charset="0"/>
              </a:rPr>
              <a:t>Tratamiento inicial:</a:t>
            </a: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s-ES" sz="2800">
                <a:solidFill>
                  <a:schemeClr val="bg1"/>
                </a:solidFill>
                <a:latin typeface="Calibri" pitchFamily="34" charset="0"/>
              </a:rPr>
              <a:t>¿Qué pruebas complementarias, solicita? razonamiento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4 Rectángulo"/>
          <p:cNvSpPr>
            <a:spLocks noChangeArrowheads="1"/>
          </p:cNvSpPr>
          <p:nvPr/>
        </p:nvSpPr>
        <p:spPr bwMode="auto">
          <a:xfrm>
            <a:off x="1811338" y="260350"/>
            <a:ext cx="60309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Diagnosticar y tratar un tumor testicular</a:t>
            </a:r>
            <a:endParaRPr lang="es-ES" sz="2800">
              <a:solidFill>
                <a:schemeClr val="bg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5123" name="7 CuadroTexto"/>
          <p:cNvSpPr txBox="1">
            <a:spLocks noChangeArrowheads="1"/>
          </p:cNvSpPr>
          <p:nvPr/>
        </p:nvSpPr>
        <p:spPr bwMode="auto">
          <a:xfrm>
            <a:off x="468313" y="1196975"/>
            <a:ext cx="8207375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>
                <a:solidFill>
                  <a:schemeClr val="bg1"/>
                </a:solidFill>
                <a:latin typeface="Calibri" pitchFamily="34" charset="0"/>
              </a:rPr>
              <a:t>CASO CLÍNICO – </a:t>
            </a: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s-ES" sz="2800">
                <a:solidFill>
                  <a:schemeClr val="bg1"/>
                </a:solidFill>
                <a:latin typeface="Calibri" pitchFamily="34" charset="0"/>
              </a:rPr>
              <a:t>¿Qué pruebas complementarias, solicita? razonamiento</a:t>
            </a: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s-ES" sz="2800">
                <a:solidFill>
                  <a:schemeClr val="bg1"/>
                </a:solidFill>
                <a:latin typeface="Calibri" pitchFamily="34" charset="0"/>
              </a:rPr>
              <a:t>                                  		  Estudio ecográfico  					  testicular: </a:t>
            </a:r>
            <a:r>
              <a:rPr lang="es-ES" sz="2000">
                <a:solidFill>
                  <a:schemeClr val="bg1"/>
                </a:solidFill>
                <a:latin typeface="Calibri" pitchFamily="34" charset="0"/>
              </a:rPr>
              <a:t>Teste dch. 						aumentado de tamaño con  					varias lesiones nodulares 						dispersas con parénquima 					heterogéneo  e irregular </a:t>
            </a:r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852738"/>
            <a:ext cx="4897437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4 Rectángulo"/>
          <p:cNvSpPr>
            <a:spLocks noChangeArrowheads="1"/>
          </p:cNvSpPr>
          <p:nvPr/>
        </p:nvSpPr>
        <p:spPr bwMode="auto">
          <a:xfrm>
            <a:off x="1811338" y="260350"/>
            <a:ext cx="60309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Diagnosticar y tratar un tumor testicular</a:t>
            </a:r>
            <a:endParaRPr lang="es-ES" sz="2800">
              <a:solidFill>
                <a:schemeClr val="bg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147" name="7 CuadroTexto"/>
          <p:cNvSpPr txBox="1">
            <a:spLocks noChangeArrowheads="1"/>
          </p:cNvSpPr>
          <p:nvPr/>
        </p:nvSpPr>
        <p:spPr bwMode="auto">
          <a:xfrm>
            <a:off x="468313" y="1196975"/>
            <a:ext cx="8351837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>
                <a:solidFill>
                  <a:schemeClr val="bg1"/>
                </a:solidFill>
                <a:latin typeface="Calibri" pitchFamily="34" charset="0"/>
              </a:rPr>
              <a:t>CASO CLÍNICO –</a:t>
            </a: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s-ES" sz="2800">
                <a:solidFill>
                  <a:schemeClr val="bg1"/>
                </a:solidFill>
                <a:latin typeface="Calibri" pitchFamily="34" charset="0"/>
              </a:rPr>
              <a:t>Estudio de Marcadores tumorales: Alfafetoproteina: 1,4 y BetaHCG: 6,95 (elevada) y LDH normal. </a:t>
            </a:r>
          </a:p>
          <a:p>
            <a:r>
              <a:rPr lang="es-ES" sz="2800">
                <a:solidFill>
                  <a:schemeClr val="bg1"/>
                </a:solidFill>
                <a:latin typeface="Calibri" pitchFamily="34" charset="0"/>
              </a:rPr>
              <a:t>Estudio de Extensión: TAC Toraco-Abdominal:</a:t>
            </a: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es-ES" sz="2800">
                <a:solidFill>
                  <a:schemeClr val="bg1"/>
                </a:solidFill>
                <a:latin typeface="Calibri" pitchFamily="34" charset="0"/>
              </a:rPr>
              <a:t>Tres nódulos pulmonares. Dos en LID de 11 y 8 mms. El tercero en LII de 11 mms.</a:t>
            </a:r>
          </a:p>
          <a:p>
            <a:pPr>
              <a:buFontTx/>
              <a:buChar char="-"/>
            </a:pPr>
            <a:r>
              <a:rPr lang="es-ES" sz="2800">
                <a:solidFill>
                  <a:schemeClr val="bg1"/>
                </a:solidFill>
                <a:latin typeface="Calibri" pitchFamily="34" charset="0"/>
              </a:rPr>
              <a:t>Adenopatías retroperitoneales en región interaortocava cauda a la vena renal izquierda. De 4x4x2 cms.  </a:t>
            </a: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4 Rectángulo"/>
          <p:cNvSpPr>
            <a:spLocks noChangeArrowheads="1"/>
          </p:cNvSpPr>
          <p:nvPr/>
        </p:nvSpPr>
        <p:spPr bwMode="auto">
          <a:xfrm>
            <a:off x="1811338" y="260350"/>
            <a:ext cx="60309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Diagnosticar y tratar un tumor testicular</a:t>
            </a:r>
            <a:endParaRPr lang="es-ES" sz="2800">
              <a:solidFill>
                <a:schemeClr val="bg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7171" name="7 CuadroTexto"/>
          <p:cNvSpPr txBox="1">
            <a:spLocks noChangeArrowheads="1"/>
          </p:cNvSpPr>
          <p:nvPr/>
        </p:nvSpPr>
        <p:spPr bwMode="auto">
          <a:xfrm>
            <a:off x="468313" y="1196975"/>
            <a:ext cx="8351837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>
                <a:solidFill>
                  <a:schemeClr val="bg1"/>
                </a:solidFill>
                <a:latin typeface="Calibri" pitchFamily="34" charset="0"/>
              </a:rPr>
              <a:t>CASO CLÍNICO </a:t>
            </a: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363" y="2420938"/>
            <a:ext cx="4338637" cy="326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2420938"/>
            <a:ext cx="4176712" cy="31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4 Rectángulo"/>
          <p:cNvSpPr>
            <a:spLocks noChangeArrowheads="1"/>
          </p:cNvSpPr>
          <p:nvPr/>
        </p:nvSpPr>
        <p:spPr bwMode="auto">
          <a:xfrm>
            <a:off x="1811338" y="260350"/>
            <a:ext cx="60309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Diagnosticar y tratar un tumor testicular</a:t>
            </a:r>
            <a:endParaRPr lang="es-ES" sz="2800">
              <a:solidFill>
                <a:schemeClr val="bg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8195" name="7 CuadroTexto"/>
          <p:cNvSpPr txBox="1">
            <a:spLocks noChangeArrowheads="1"/>
          </p:cNvSpPr>
          <p:nvPr/>
        </p:nvSpPr>
        <p:spPr bwMode="auto">
          <a:xfrm>
            <a:off x="468313" y="1196975"/>
            <a:ext cx="8351837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>
                <a:solidFill>
                  <a:schemeClr val="bg1"/>
                </a:solidFill>
                <a:latin typeface="Calibri" pitchFamily="34" charset="0"/>
              </a:rPr>
              <a:t>CASO CLÍNICO </a:t>
            </a: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  <a:p>
            <a:endParaRPr lang="es-ES" sz="28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1900238"/>
            <a:ext cx="6769100" cy="440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321</Words>
  <Application>Microsoft Office PowerPoint</Application>
  <PresentationFormat>Presentación en pantalla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Angel</dc:creator>
  <cp:lastModifiedBy>usuario</cp:lastModifiedBy>
  <cp:revision>11</cp:revision>
  <dcterms:created xsi:type="dcterms:W3CDTF">2012-08-20T09:07:11Z</dcterms:created>
  <dcterms:modified xsi:type="dcterms:W3CDTF">2012-09-27T21:15:32Z</dcterms:modified>
</cp:coreProperties>
</file>