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1" r:id="rId3"/>
    <p:sldId id="272" r:id="rId4"/>
    <p:sldId id="273" r:id="rId5"/>
    <p:sldId id="274" r:id="rId6"/>
    <p:sldId id="275" r:id="rId7"/>
    <p:sldId id="276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A5ACA-3010-4D47-922D-55269BF44F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67544" y="396413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                   </a:t>
            </a:r>
            <a:r>
              <a:rPr lang="es-ES" sz="24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FORMACIÓN PRÁCTICA EN UROLOGÍA – </a:t>
            </a:r>
            <a:r>
              <a:rPr lang="es-ES" sz="24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5</a:t>
            </a:r>
            <a:endParaRPr lang="es-ES" sz="2400" dirty="0" smtClean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  <a:p>
            <a:pPr algn="just">
              <a:spcAft>
                <a:spcPts val="0"/>
              </a:spcAft>
            </a:pPr>
            <a:endParaRPr lang="es-ES" sz="2800" dirty="0" smtClean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OBJETIVOS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>Interpretar tira básica de orina y resultados estudio del sedimento urinario </a:t>
            </a:r>
            <a:endParaRPr lang="es-ES" sz="2800" dirty="0" smtClean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5536" y="2968181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ACTIVIDADES PARA EL ALUMNO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-</a:t>
            </a:r>
            <a:r>
              <a:rPr lang="es-ES" sz="2800" dirty="0" smtClean="0"/>
              <a:t> </a:t>
            </a:r>
            <a:r>
              <a:rPr lang="es-ES" sz="2800" dirty="0" smtClean="0">
                <a:solidFill>
                  <a:schemeClr val="bg1"/>
                </a:solidFill>
              </a:rPr>
              <a:t>Hacer e interpretar análisis de orina con tira reactiva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-Interpretar análisis sedimento orina</a:t>
            </a:r>
            <a:endParaRPr lang="es-ES" sz="2800" dirty="0" smtClean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457200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EVALUACIÓN</a:t>
            </a:r>
            <a:r>
              <a:rPr lang="es-ES" sz="2800" dirty="0" smtClean="0"/>
              <a:t> 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-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>Interpretar </a:t>
            </a:r>
            <a:r>
              <a:rPr lang="es-ES" sz="2800" dirty="0" smtClean="0">
                <a:solidFill>
                  <a:schemeClr val="bg1"/>
                </a:solidFill>
              </a:rPr>
              <a:t>resultados análisis de orina con tira reactiva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-Conocer datos patológicos en análisis sedimento urinario</a:t>
            </a:r>
          </a:p>
          <a:p>
            <a:endParaRPr lang="es-ES" sz="2800" dirty="0" smtClean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</p:txBody>
      </p:sp>
      <p:pic>
        <p:nvPicPr>
          <p:cNvPr id="5" name="Picture 2" descr="logou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05" y="71438"/>
            <a:ext cx="1835789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</a:rPr>
              <a:t>Caso clínico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ES" dirty="0">
                <a:solidFill>
                  <a:schemeClr val="bg1"/>
                </a:solidFill>
              </a:rPr>
              <a:t>Paciente de 18 años sin antecedentes de interés, que viene por dolor en fosa renal izquierda que se irradia a fosa ilíaca izquierda de varios días de evolución, con fiebre de 38,5º. Además presenta disuria y </a:t>
            </a:r>
            <a:r>
              <a:rPr lang="es-ES" dirty="0" err="1">
                <a:solidFill>
                  <a:schemeClr val="bg1"/>
                </a:solidFill>
              </a:rPr>
              <a:t>polaquiuria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s-ES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ES" dirty="0">
                <a:solidFill>
                  <a:schemeClr val="bg1"/>
                </a:solidFill>
              </a:rPr>
              <a:t>Abdomen blando y </a:t>
            </a:r>
            <a:r>
              <a:rPr lang="es-ES" dirty="0" err="1">
                <a:solidFill>
                  <a:schemeClr val="bg1"/>
                </a:solidFill>
              </a:rPr>
              <a:t>depresible</a:t>
            </a:r>
            <a:r>
              <a:rPr lang="es-ES" dirty="0">
                <a:solidFill>
                  <a:schemeClr val="bg1"/>
                </a:solidFill>
              </a:rPr>
              <a:t>, con dolor a la palpación profunda en FII e hipogastrio. No signos de irritación peritoneal. PPR izquierda </a:t>
            </a:r>
            <a:r>
              <a:rPr lang="es-ES" dirty="0" smtClean="0">
                <a:solidFill>
                  <a:schemeClr val="bg1"/>
                </a:solidFill>
              </a:rPr>
              <a:t>+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s-ES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ES" dirty="0">
                <a:solidFill>
                  <a:schemeClr val="bg1"/>
                </a:solidFill>
              </a:rPr>
              <a:t>TA: 118/90 </a:t>
            </a:r>
            <a:r>
              <a:rPr lang="es-ES" dirty="0" err="1">
                <a:solidFill>
                  <a:schemeClr val="bg1"/>
                </a:solidFill>
              </a:rPr>
              <a:t>mmHg</a:t>
            </a:r>
            <a:r>
              <a:rPr lang="es-ES" dirty="0">
                <a:solidFill>
                  <a:schemeClr val="bg1"/>
                </a:solidFill>
              </a:rPr>
              <a:t>, 80 </a:t>
            </a:r>
            <a:r>
              <a:rPr lang="es-ES" dirty="0" err="1">
                <a:solidFill>
                  <a:schemeClr val="bg1"/>
                </a:solidFill>
              </a:rPr>
              <a:t>lpm</a:t>
            </a:r>
            <a:r>
              <a:rPr lang="es-ES" dirty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</a:rPr>
              <a:t>Caso clínico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solidFill>
                  <a:schemeClr val="bg1"/>
                </a:solidFill>
              </a:rPr>
              <a:t>Sospecha diagnóstica</a:t>
            </a: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s-ES" dirty="0" smtClean="0">
                <a:solidFill>
                  <a:schemeClr val="bg1"/>
                </a:solidFill>
              </a:rPr>
              <a:t>Diagnóstico diferencial</a:t>
            </a: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s-ES" dirty="0" smtClean="0">
                <a:solidFill>
                  <a:schemeClr val="bg1"/>
                </a:solidFill>
              </a:rPr>
              <a:t>¿Qué pruebas complementarias solicitaría?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</a:rPr>
              <a:t>Pruebas complementarias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idx="1"/>
          </p:nvPr>
        </p:nvGraphicFramePr>
        <p:xfrm>
          <a:off x="4427538" y="1412875"/>
          <a:ext cx="4435475" cy="4708525"/>
        </p:xfrm>
        <a:graphic>
          <a:graphicData uri="http://schemas.openxmlformats.org/presentationml/2006/ole">
            <p:oleObj spid="_x0000_s1026" name="Fotografía de Photo Editor" r:id="rId3" imgW="8047619" imgH="8542857" progId="">
              <p:embed/>
            </p:oleObj>
          </a:graphicData>
        </a:graphic>
      </p:graphicFrame>
      <p:sp>
        <p:nvSpPr>
          <p:cNvPr id="102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259263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>
                <a:solidFill>
                  <a:schemeClr val="bg1"/>
                </a:solidFill>
              </a:rPr>
              <a:t>Analítica:</a:t>
            </a:r>
          </a:p>
          <a:p>
            <a:pPr lvl="1" eaLnBrk="1" hangingPunct="1">
              <a:lnSpc>
                <a:spcPct val="90000"/>
              </a:lnSpc>
            </a:pPr>
            <a:r>
              <a:rPr lang="es-ES" dirty="0" err="1" smtClean="0">
                <a:solidFill>
                  <a:schemeClr val="bg1"/>
                </a:solidFill>
              </a:rPr>
              <a:t>Creatinina</a:t>
            </a:r>
            <a:r>
              <a:rPr lang="es-ES" dirty="0" smtClean="0">
                <a:solidFill>
                  <a:schemeClr val="bg1"/>
                </a:solidFill>
              </a:rPr>
              <a:t> 1,3, urea 62, PCR 14</a:t>
            </a:r>
          </a:p>
          <a:p>
            <a:pPr lvl="1" eaLnBrk="1" hangingPunct="1">
              <a:lnSpc>
                <a:spcPct val="90000"/>
              </a:lnSpc>
            </a:pPr>
            <a:r>
              <a:rPr lang="es-ES" dirty="0" smtClean="0">
                <a:solidFill>
                  <a:schemeClr val="bg1"/>
                </a:solidFill>
              </a:rPr>
              <a:t>16000 leucocitos, 82% </a:t>
            </a:r>
            <a:r>
              <a:rPr lang="es-ES" dirty="0" err="1" smtClean="0">
                <a:solidFill>
                  <a:schemeClr val="bg1"/>
                </a:solidFill>
              </a:rPr>
              <a:t>neutrófilos</a:t>
            </a:r>
            <a:r>
              <a:rPr lang="es-ES" dirty="0" smtClean="0">
                <a:solidFill>
                  <a:schemeClr val="bg1"/>
                </a:solidFill>
              </a:rPr>
              <a:t>. Plaquetas normales</a:t>
            </a:r>
          </a:p>
          <a:p>
            <a:pPr lvl="1" eaLnBrk="1" hangingPunct="1">
              <a:lnSpc>
                <a:spcPct val="90000"/>
              </a:lnSpc>
            </a:pPr>
            <a:r>
              <a:rPr lang="es-ES" dirty="0" smtClean="0">
                <a:solidFill>
                  <a:schemeClr val="bg1"/>
                </a:solidFill>
              </a:rPr>
              <a:t>Actividad de protrombina 67%.</a:t>
            </a:r>
          </a:p>
          <a:p>
            <a:pPr lvl="1" eaLnBrk="1" hangingPunct="1">
              <a:lnSpc>
                <a:spcPct val="90000"/>
              </a:lnSpc>
            </a:pPr>
            <a:r>
              <a:rPr lang="es-ES" dirty="0" smtClean="0">
                <a:solidFill>
                  <a:schemeClr val="bg1"/>
                </a:solidFill>
              </a:rPr>
              <a:t>Sistemático orina: sangre +, leucocitos ++, nitritos +, bacterias escasas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</a:rPr>
              <a:t>Pruebas complementarias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1331913" y="1484313"/>
          <a:ext cx="3168650" cy="2514600"/>
        </p:xfrm>
        <a:graphic>
          <a:graphicData uri="http://schemas.openxmlformats.org/presentationml/2006/ole">
            <p:oleObj spid="_x0000_s2050" name="Fotografía de Photo Editor" r:id="rId3" imgW="6771429" imgH="5372850" progId="">
              <p:embed/>
            </p:oleObj>
          </a:graphicData>
        </a:graphic>
      </p:graphicFrame>
      <p:sp>
        <p:nvSpPr>
          <p:cNvPr id="2053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859338" y="1989138"/>
            <a:ext cx="4043362" cy="4525962"/>
          </a:xfrm>
        </p:spPr>
        <p:txBody>
          <a:bodyPr/>
          <a:lstStyle/>
          <a:p>
            <a:pPr eaLnBrk="1" hangingPunct="1"/>
            <a:r>
              <a:rPr lang="es-ES" dirty="0" smtClean="0">
                <a:solidFill>
                  <a:schemeClr val="bg1"/>
                </a:solidFill>
              </a:rPr>
              <a:t>Imagen A:</a:t>
            </a: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s-ES" dirty="0" smtClean="0">
                <a:solidFill>
                  <a:schemeClr val="bg1"/>
                </a:solidFill>
              </a:rPr>
              <a:t>Imagen B:</a:t>
            </a: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331913" y="4076700"/>
          <a:ext cx="3168650" cy="2333625"/>
        </p:xfrm>
        <a:graphic>
          <a:graphicData uri="http://schemas.openxmlformats.org/presentationml/2006/ole">
            <p:oleObj spid="_x0000_s2051" name="Fotografía de Photo Editor" r:id="rId4" imgW="6638095" imgH="500132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</a:rPr>
              <a:t>Pruebas complementarias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solidFill>
                  <a:schemeClr val="bg1"/>
                </a:solidFill>
              </a:rPr>
              <a:t>¿Solicitarías alguna prueba más? Razona la respuesta.</a:t>
            </a:r>
          </a:p>
          <a:p>
            <a:pPr eaLnBrk="1" hangingPunct="1"/>
            <a:endParaRPr lang="es-ES" dirty="0" smtClean="0"/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>
                <a:solidFill>
                  <a:schemeClr val="bg1"/>
                </a:solidFill>
              </a:rPr>
              <a:t>¿Qué tratamiento propondrías? Justifica si indicarías alta médica o ingreso hospitalario.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7570787" cy="1397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s-ES" dirty="0" smtClean="0">
                <a:solidFill>
                  <a:schemeClr val="bg1"/>
                </a:solidFill>
              </a:rPr>
              <a:t>     Se procede a Ingreso de la paciente, durante el cual se completa estudio con TAC abdominal con contraste </a:t>
            </a:r>
            <a:r>
              <a:rPr lang="es-ES" dirty="0" err="1" smtClean="0">
                <a:solidFill>
                  <a:schemeClr val="bg1"/>
                </a:solidFill>
              </a:rPr>
              <a:t>iv</a:t>
            </a:r>
            <a:endParaRPr lang="es-E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s-ES" dirty="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627313" y="2997200"/>
          <a:ext cx="4392612" cy="3222625"/>
        </p:xfrm>
        <a:graphic>
          <a:graphicData uri="http://schemas.openxmlformats.org/presentationml/2006/ole">
            <p:oleObj spid="_x0000_s3074" name="Fotografía de Photo Editor" r:id="rId3" imgW="4361905" imgH="3200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220</Words>
  <Application>Microsoft Office PowerPoint</Application>
  <PresentationFormat>Presentación en pantalla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Tema de Office</vt:lpstr>
      <vt:lpstr>Fotografía de Photo Editor</vt:lpstr>
      <vt:lpstr>Diapositiva 1</vt:lpstr>
      <vt:lpstr>Caso clínico</vt:lpstr>
      <vt:lpstr>Caso clínico</vt:lpstr>
      <vt:lpstr>Pruebas complementarias</vt:lpstr>
      <vt:lpstr>Pruebas complementarias</vt:lpstr>
      <vt:lpstr>Pruebas complementarias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usuario</cp:lastModifiedBy>
  <cp:revision>22</cp:revision>
  <dcterms:created xsi:type="dcterms:W3CDTF">2012-07-22T17:52:16Z</dcterms:created>
  <dcterms:modified xsi:type="dcterms:W3CDTF">2012-09-27T21:42:26Z</dcterms:modified>
</cp:coreProperties>
</file>