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68" r:id="rId7"/>
    <p:sldId id="269" r:id="rId8"/>
    <p:sldId id="270" r:id="rId9"/>
    <p:sldId id="271"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3099598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371447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381288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398108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183354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132509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239754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331647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306602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388329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086166-BD0C-4BB1-9876-F64003597673}" type="datetimeFigureOut">
              <a:rPr lang="es-ES" smtClean="0"/>
              <a:pPr/>
              <a:t>27/09/2012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426880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6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6166-BD0C-4BB1-9876-F64003597673}" type="datetimeFigureOut">
              <a:rPr lang="es-ES" smtClean="0"/>
              <a:pPr/>
              <a:t>27/09/2012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7B956-15ED-4E73-926C-6FC31A149E23}" type="slidenum">
              <a:rPr lang="es-ES" smtClean="0"/>
              <a:pPr/>
              <a:t>‹Nº›</a:t>
            </a:fld>
            <a:endParaRPr lang="es-ES"/>
          </a:p>
        </p:txBody>
      </p:sp>
    </p:spTree>
    <p:extLst>
      <p:ext uri="{BB962C8B-B14F-4D97-AF65-F5344CB8AC3E}">
        <p14:creationId xmlns:p14="http://schemas.microsoft.com/office/powerpoint/2010/main" xmlns="" val="2519009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4 CuadroTexto"/>
          <p:cNvSpPr txBox="1">
            <a:spLocks noChangeArrowheads="1"/>
          </p:cNvSpPr>
          <p:nvPr/>
        </p:nvSpPr>
        <p:spPr bwMode="auto">
          <a:xfrm>
            <a:off x="2428860" y="285728"/>
            <a:ext cx="5832475" cy="461665"/>
          </a:xfrm>
          <a:prstGeom prst="rect">
            <a:avLst/>
          </a:prstGeom>
          <a:noFill/>
          <a:ln w="9525">
            <a:noFill/>
            <a:miter lim="800000"/>
            <a:headEnd/>
            <a:tailEnd/>
          </a:ln>
        </p:spPr>
        <p:txBody>
          <a:bodyPr>
            <a:spAutoFit/>
          </a:bodyPr>
          <a:lstStyle/>
          <a:p>
            <a:r>
              <a:rPr lang="es-ES" sz="2400" b="1" dirty="0">
                <a:latin typeface="Calibri" pitchFamily="34" charset="0"/>
              </a:rPr>
              <a:t>FORMACIÓN PRÁCTICA EN </a:t>
            </a:r>
            <a:r>
              <a:rPr lang="es-ES" sz="2400" b="1" dirty="0" smtClean="0">
                <a:latin typeface="Calibri" pitchFamily="34" charset="0"/>
              </a:rPr>
              <a:t>UROLOGÍA - 6</a:t>
            </a:r>
            <a:endParaRPr lang="es-ES" sz="2400" b="1" dirty="0">
              <a:latin typeface="Calibri" pitchFamily="34" charset="0"/>
            </a:endParaRPr>
          </a:p>
        </p:txBody>
      </p:sp>
      <p:sp>
        <p:nvSpPr>
          <p:cNvPr id="6" name="5 CuadroTexto"/>
          <p:cNvSpPr txBox="1"/>
          <p:nvPr/>
        </p:nvSpPr>
        <p:spPr>
          <a:xfrm>
            <a:off x="539750" y="1287836"/>
            <a:ext cx="8604250" cy="1569660"/>
          </a:xfrm>
          <a:prstGeom prst="rect">
            <a:avLst/>
          </a:prstGeom>
          <a:noFill/>
        </p:spPr>
        <p:txBody>
          <a:bodyPr>
            <a:spAutoFit/>
          </a:bodyPr>
          <a:lstStyle/>
          <a:p>
            <a:r>
              <a:rPr lang="es-ES" sz="2400" b="1" dirty="0" smtClean="0">
                <a:latin typeface="+mn-lt"/>
                <a:cs typeface="+mn-cs"/>
              </a:rPr>
              <a:t>OBJETIVOS</a:t>
            </a:r>
          </a:p>
          <a:p>
            <a:r>
              <a:rPr lang="es-ES" sz="2400" dirty="0" smtClean="0"/>
              <a:t>Interpretar </a:t>
            </a:r>
            <a:r>
              <a:rPr lang="es-ES" sz="2400" dirty="0" smtClean="0"/>
              <a:t>en la bioquímica plasmática: perfil función renal, perfil básico de </a:t>
            </a:r>
            <a:r>
              <a:rPr lang="es-ES" sz="2400" dirty="0" err="1" smtClean="0"/>
              <a:t>urolitiasis</a:t>
            </a:r>
            <a:endParaRPr lang="es-ES" sz="2400" dirty="0" smtClean="0"/>
          </a:p>
          <a:p>
            <a:r>
              <a:rPr lang="es-ES" sz="2400" dirty="0" smtClean="0"/>
              <a:t> </a:t>
            </a:r>
            <a:endParaRPr lang="es-ES" sz="2400" dirty="0">
              <a:latin typeface="+mn-lt"/>
              <a:cs typeface="+mn-cs"/>
            </a:endParaRPr>
          </a:p>
        </p:txBody>
      </p:sp>
      <p:sp>
        <p:nvSpPr>
          <p:cNvPr id="7" name="6 CuadroTexto"/>
          <p:cNvSpPr txBox="1"/>
          <p:nvPr/>
        </p:nvSpPr>
        <p:spPr>
          <a:xfrm>
            <a:off x="611188" y="2643182"/>
            <a:ext cx="8532812" cy="1938992"/>
          </a:xfrm>
          <a:prstGeom prst="rect">
            <a:avLst/>
          </a:prstGeom>
          <a:noFill/>
        </p:spPr>
        <p:txBody>
          <a:bodyPr>
            <a:spAutoFit/>
          </a:bodyPr>
          <a:lstStyle/>
          <a:p>
            <a:r>
              <a:rPr lang="es-ES" sz="2400" b="1" dirty="0">
                <a:latin typeface="+mn-lt"/>
                <a:cs typeface="+mn-cs"/>
              </a:rPr>
              <a:t>ACTIVIDADES PARA EL </a:t>
            </a:r>
            <a:r>
              <a:rPr lang="es-ES" sz="2400" b="1" dirty="0" smtClean="0">
                <a:latin typeface="+mn-lt"/>
                <a:cs typeface="+mn-cs"/>
              </a:rPr>
              <a:t>ALUMNO</a:t>
            </a:r>
          </a:p>
          <a:p>
            <a:r>
              <a:rPr lang="es-ES" sz="2400" dirty="0" smtClean="0"/>
              <a:t>-</a:t>
            </a:r>
            <a:r>
              <a:rPr lang="es-ES" sz="2400" dirty="0" smtClean="0"/>
              <a:t>Interpretar y conocer los valores normales función renal y de riesgo </a:t>
            </a:r>
            <a:r>
              <a:rPr lang="es-ES" sz="2400" dirty="0" err="1" smtClean="0"/>
              <a:t>litógeno</a:t>
            </a:r>
            <a:r>
              <a:rPr lang="es-ES" sz="2400" dirty="0" smtClean="0"/>
              <a:t> renal</a:t>
            </a:r>
          </a:p>
          <a:p>
            <a:r>
              <a:rPr lang="es-ES" sz="2400" dirty="0" smtClean="0"/>
              <a:t>-Reconocer la relevancia clínica de las alteraciones bioquímicas en relación con la función renal y riesgo </a:t>
            </a:r>
            <a:r>
              <a:rPr lang="es-ES" sz="2400" dirty="0" err="1" smtClean="0"/>
              <a:t>litógeno</a:t>
            </a:r>
            <a:endParaRPr lang="es-ES" sz="2400" dirty="0">
              <a:latin typeface="+mn-lt"/>
              <a:cs typeface="+mn-cs"/>
            </a:endParaRPr>
          </a:p>
        </p:txBody>
      </p:sp>
      <p:sp>
        <p:nvSpPr>
          <p:cNvPr id="8" name="7 CuadroTexto"/>
          <p:cNvSpPr txBox="1"/>
          <p:nvPr/>
        </p:nvSpPr>
        <p:spPr>
          <a:xfrm>
            <a:off x="611188" y="4786322"/>
            <a:ext cx="8532812" cy="1569660"/>
          </a:xfrm>
          <a:prstGeom prst="rect">
            <a:avLst/>
          </a:prstGeom>
          <a:noFill/>
        </p:spPr>
        <p:txBody>
          <a:bodyPr>
            <a:spAutoFit/>
          </a:bodyPr>
          <a:lstStyle/>
          <a:p>
            <a:r>
              <a:rPr lang="es-ES" sz="2400" b="1" dirty="0" smtClean="0">
                <a:latin typeface="+mn-lt"/>
                <a:cs typeface="+mn-cs"/>
              </a:rPr>
              <a:t>EVALUACIÓN</a:t>
            </a:r>
          </a:p>
          <a:p>
            <a:r>
              <a:rPr lang="es-ES" sz="2400" dirty="0" smtClean="0"/>
              <a:t>-</a:t>
            </a:r>
            <a:r>
              <a:rPr lang="es-ES" sz="2400" dirty="0" smtClean="0"/>
              <a:t>Interpretar resultados bioquímica plasmática</a:t>
            </a:r>
          </a:p>
          <a:p>
            <a:r>
              <a:rPr lang="es-ES" sz="2400" dirty="0" smtClean="0"/>
              <a:t>-Interpretar casos clínicos con insuficiencia renal y/o alteración metabolismo cálcico</a:t>
            </a:r>
            <a:endParaRPr lang="es-ES" sz="2400" dirty="0">
              <a:latin typeface="+mn-lt"/>
              <a:cs typeface="+mn-cs"/>
            </a:endParaRPr>
          </a:p>
        </p:txBody>
      </p:sp>
      <p:pic>
        <p:nvPicPr>
          <p:cNvPr id="9" name="Picture 2" descr="logougr"/>
          <p:cNvPicPr>
            <a:picLocks noChangeAspect="1" noChangeArrowheads="1"/>
          </p:cNvPicPr>
          <p:nvPr/>
        </p:nvPicPr>
        <p:blipFill>
          <a:blip r:embed="rId2" cstate="print"/>
          <a:srcRect/>
          <a:stretch>
            <a:fillRect/>
          </a:stretch>
        </p:blipFill>
        <p:spPr bwMode="auto">
          <a:xfrm>
            <a:off x="93005" y="71438"/>
            <a:ext cx="1835789"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CuadroTexto"/>
          <p:cNvSpPr txBox="1">
            <a:spLocks noChangeArrowheads="1"/>
          </p:cNvSpPr>
          <p:nvPr/>
        </p:nvSpPr>
        <p:spPr bwMode="auto">
          <a:xfrm>
            <a:off x="539750" y="457200"/>
            <a:ext cx="3240088" cy="523875"/>
          </a:xfrm>
          <a:prstGeom prst="rect">
            <a:avLst/>
          </a:prstGeom>
          <a:noFill/>
          <a:ln w="9525">
            <a:noFill/>
            <a:miter lim="800000"/>
            <a:headEnd/>
            <a:tailEnd/>
          </a:ln>
        </p:spPr>
        <p:txBody>
          <a:bodyPr>
            <a:spAutoFit/>
          </a:bodyPr>
          <a:lstStyle/>
          <a:p>
            <a:r>
              <a:rPr lang="es-ES" sz="2800" b="1" dirty="0">
                <a:latin typeface="Calibri" pitchFamily="34" charset="0"/>
              </a:rPr>
              <a:t>CASO CLÍNICO 1</a:t>
            </a:r>
          </a:p>
        </p:txBody>
      </p:sp>
      <p:sp>
        <p:nvSpPr>
          <p:cNvPr id="5" name="4 CuadroTexto"/>
          <p:cNvSpPr txBox="1"/>
          <p:nvPr/>
        </p:nvSpPr>
        <p:spPr>
          <a:xfrm>
            <a:off x="539750" y="1476375"/>
            <a:ext cx="8604250" cy="4862513"/>
          </a:xfrm>
          <a:prstGeom prst="rect">
            <a:avLst/>
          </a:prstGeom>
          <a:noFill/>
        </p:spPr>
        <p:txBody>
          <a:bodyPr>
            <a:spAutoFit/>
          </a:bodyPr>
          <a:lstStyle/>
          <a:p>
            <a:pPr fontAlgn="auto">
              <a:spcBef>
                <a:spcPts val="0"/>
              </a:spcBef>
              <a:spcAft>
                <a:spcPts val="0"/>
              </a:spcAft>
              <a:defRPr/>
            </a:pPr>
            <a:r>
              <a:rPr lang="es-ES" sz="2000" b="1" dirty="0">
                <a:latin typeface="+mn-lt"/>
                <a:cs typeface="+mn-cs"/>
              </a:rPr>
              <a:t>HISTORIA CLÍNICA</a:t>
            </a:r>
          </a:p>
          <a:p>
            <a:pPr fontAlgn="auto">
              <a:spcBef>
                <a:spcPts val="0"/>
              </a:spcBef>
              <a:spcAft>
                <a:spcPts val="0"/>
              </a:spcAft>
              <a:defRPr/>
            </a:pPr>
            <a:r>
              <a:rPr lang="es-ES" sz="2000" b="1" dirty="0">
                <a:latin typeface="+mn-lt"/>
                <a:cs typeface="+mn-cs"/>
              </a:rPr>
              <a:t>Anamnesis</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Paciente de 33 años que es diagnosticado, debido a cólico nefrítico derecho, de litiasis ureteral a nivel del tercio medio del uréter lumbar. Es su quinto episodio en 2 años, el resto de ocasiones se resolvieron con expulsión espontánea de las litiasis. </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Antecedentes Personales: Enfermedad de Crohn (</a:t>
            </a:r>
            <a:r>
              <a:rPr lang="es-ES" sz="2000" dirty="0" err="1">
                <a:latin typeface="+mn-lt"/>
                <a:cs typeface="+mn-cs"/>
              </a:rPr>
              <a:t>mesalazina</a:t>
            </a:r>
            <a:r>
              <a:rPr lang="es-ES" sz="2000" dirty="0">
                <a:latin typeface="+mn-lt"/>
                <a:cs typeface="+mn-cs"/>
              </a:rPr>
              <a:t> 500mg/8h)</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Antecedentes Familiares: Padre con litiasis de repetición. </a:t>
            </a:r>
          </a:p>
          <a:p>
            <a:pPr fontAlgn="auto">
              <a:lnSpc>
                <a:spcPct val="150000"/>
              </a:lnSpc>
              <a:spcBef>
                <a:spcPts val="0"/>
              </a:spcBef>
              <a:spcAft>
                <a:spcPts val="0"/>
              </a:spcAft>
              <a:defRPr/>
            </a:pPr>
            <a:endParaRPr lang="es-ES" sz="2000" dirty="0">
              <a:latin typeface="+mn-lt"/>
              <a:cs typeface="+mn-cs"/>
            </a:endParaRPr>
          </a:p>
          <a:p>
            <a:pPr fontAlgn="auto">
              <a:lnSpc>
                <a:spcPct val="150000"/>
              </a:lnSpc>
              <a:spcBef>
                <a:spcPts val="0"/>
              </a:spcBef>
              <a:spcAft>
                <a:spcPts val="0"/>
              </a:spcAft>
              <a:defRPr/>
            </a:pPr>
            <a:r>
              <a:rPr lang="es-ES" sz="2000" b="1" dirty="0">
                <a:latin typeface="+mn-lt"/>
                <a:cs typeface="+mn-cs"/>
              </a:rPr>
              <a:t>Exploración</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Actualmente asintomático. Acude para tratamiento de la litiasis.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395288" y="458788"/>
            <a:ext cx="8353425" cy="523875"/>
          </a:xfrm>
          <a:prstGeom prst="rect">
            <a:avLst/>
          </a:prstGeom>
          <a:noFill/>
          <a:ln w="9525">
            <a:noFill/>
            <a:miter lim="800000"/>
            <a:headEnd/>
            <a:tailEnd/>
          </a:ln>
        </p:spPr>
        <p:txBody>
          <a:bodyPr>
            <a:spAutoFit/>
          </a:bodyPr>
          <a:lstStyle/>
          <a:p>
            <a:pPr algn="just"/>
            <a:r>
              <a:rPr lang="es-ES" sz="2800" b="1">
                <a:latin typeface="Calibri" pitchFamily="34" charset="0"/>
              </a:rPr>
              <a:t>COMENTARIOS SOBRE CASO 1</a:t>
            </a:r>
          </a:p>
        </p:txBody>
      </p:sp>
      <p:sp>
        <p:nvSpPr>
          <p:cNvPr id="6" name="5 CuadroTexto"/>
          <p:cNvSpPr txBox="1"/>
          <p:nvPr/>
        </p:nvSpPr>
        <p:spPr>
          <a:xfrm>
            <a:off x="539750" y="2058988"/>
            <a:ext cx="8604250" cy="4400550"/>
          </a:xfrm>
          <a:prstGeom prst="rect">
            <a:avLst/>
          </a:prstGeom>
          <a:noFill/>
        </p:spPr>
        <p:txBody>
          <a:bodyPr>
            <a:spAutoFit/>
          </a:bodyPr>
          <a:lstStyle/>
          <a:p>
            <a:pPr marL="342900" indent="-342900" fontAlgn="auto">
              <a:spcBef>
                <a:spcPts val="0"/>
              </a:spcBef>
              <a:spcAft>
                <a:spcPts val="0"/>
              </a:spcAft>
              <a:buFont typeface="Arial" pitchFamily="34" charset="0"/>
              <a:buChar char="•"/>
              <a:defRPr/>
            </a:pPr>
            <a:r>
              <a:rPr lang="es-ES" sz="2000" dirty="0">
                <a:latin typeface="+mn-lt"/>
                <a:cs typeface="+mn-cs"/>
              </a:rPr>
              <a:t>¿Por qué piensas que son importantes los antecedentes personales y familiares en este paciente?</a:t>
            </a:r>
          </a:p>
          <a:p>
            <a:pPr marL="342900" indent="-342900" fontAlgn="auto">
              <a:spcBef>
                <a:spcPts val="0"/>
              </a:spcBef>
              <a:spcAft>
                <a:spcPts val="0"/>
              </a:spcAft>
              <a:buFont typeface="Arial" pitchFamily="34" charset="0"/>
              <a:buChar char="•"/>
              <a:defRPr/>
            </a:pPr>
            <a:endParaRPr lang="es-ES" sz="2000" dirty="0">
              <a:latin typeface="+mn-lt"/>
              <a:cs typeface="+mn-cs"/>
            </a:endParaRPr>
          </a:p>
          <a:p>
            <a:pPr marL="342900" indent="-342900" fontAlgn="auto">
              <a:spcBef>
                <a:spcPts val="0"/>
              </a:spcBef>
              <a:spcAft>
                <a:spcPts val="0"/>
              </a:spcAft>
              <a:buFont typeface="Arial" pitchFamily="34" charset="0"/>
              <a:buChar char="•"/>
              <a:defRPr/>
            </a:pPr>
            <a:endParaRPr lang="es-ES" sz="2000" dirty="0">
              <a:latin typeface="+mn-lt"/>
              <a:cs typeface="+mn-cs"/>
            </a:endParaRPr>
          </a:p>
          <a:p>
            <a:pPr marL="342900" indent="-342900" fontAlgn="auto">
              <a:spcBef>
                <a:spcPts val="0"/>
              </a:spcBef>
              <a:spcAft>
                <a:spcPts val="0"/>
              </a:spcAft>
              <a:buFont typeface="Arial" pitchFamily="34" charset="0"/>
              <a:buChar char="•"/>
              <a:defRPr/>
            </a:pPr>
            <a:endParaRPr lang="es-ES" sz="2000" dirty="0">
              <a:latin typeface="+mn-lt"/>
              <a:cs typeface="+mn-cs"/>
            </a:endParaRPr>
          </a:p>
          <a:p>
            <a:pPr marL="342900" indent="-342900" fontAlgn="auto">
              <a:spcBef>
                <a:spcPts val="0"/>
              </a:spcBef>
              <a:spcAft>
                <a:spcPts val="0"/>
              </a:spcAft>
              <a:buFont typeface="Arial" pitchFamily="34" charset="0"/>
              <a:buChar char="•"/>
              <a:defRPr/>
            </a:pPr>
            <a:r>
              <a:rPr lang="es-ES" sz="2000" dirty="0">
                <a:latin typeface="+mn-lt"/>
                <a:cs typeface="+mn-cs"/>
              </a:rPr>
              <a:t>¿Cuál será probablemente el tipo de litiasis?</a:t>
            </a:r>
          </a:p>
          <a:p>
            <a:pPr marL="800100" lvl="1" indent="-342900" fontAlgn="auto">
              <a:spcBef>
                <a:spcPts val="0"/>
              </a:spcBef>
              <a:spcAft>
                <a:spcPts val="0"/>
              </a:spcAft>
              <a:buFont typeface="Wingdings" pitchFamily="2" charset="2"/>
              <a:buChar char="§"/>
              <a:defRPr/>
            </a:pPr>
            <a:r>
              <a:rPr lang="es-ES" sz="2000" dirty="0">
                <a:latin typeface="+mn-lt"/>
                <a:cs typeface="+mn-cs"/>
              </a:rPr>
              <a:t>¿Qué ventajas radiológicas supone?</a:t>
            </a:r>
          </a:p>
          <a:p>
            <a:pPr marL="800100" lvl="1" indent="-342900" fontAlgn="auto">
              <a:spcBef>
                <a:spcPts val="0"/>
              </a:spcBef>
              <a:spcAft>
                <a:spcPts val="0"/>
              </a:spcAft>
              <a:buFont typeface="Wingdings" pitchFamily="2" charset="2"/>
              <a:buChar char="§"/>
              <a:defRPr/>
            </a:pPr>
            <a:endParaRPr lang="es-ES" sz="2000" dirty="0">
              <a:latin typeface="+mn-lt"/>
              <a:cs typeface="+mn-cs"/>
            </a:endParaRPr>
          </a:p>
          <a:p>
            <a:pPr marL="800100" lvl="1" indent="-342900" fontAlgn="auto">
              <a:spcBef>
                <a:spcPts val="0"/>
              </a:spcBef>
              <a:spcAft>
                <a:spcPts val="0"/>
              </a:spcAft>
              <a:buFont typeface="Wingdings" pitchFamily="2" charset="2"/>
              <a:buChar char="§"/>
              <a:defRPr/>
            </a:pPr>
            <a:endParaRPr lang="es-ES" sz="2000" dirty="0">
              <a:latin typeface="+mn-lt"/>
              <a:cs typeface="+mn-cs"/>
            </a:endParaRPr>
          </a:p>
          <a:p>
            <a:pPr fontAlgn="auto">
              <a:spcBef>
                <a:spcPts val="0"/>
              </a:spcBef>
              <a:spcAft>
                <a:spcPts val="0"/>
              </a:spcAft>
              <a:defRPr/>
            </a:pPr>
            <a:endParaRPr lang="es-ES" sz="2000" dirty="0">
              <a:latin typeface="+mn-lt"/>
              <a:cs typeface="+mn-cs"/>
            </a:endParaRPr>
          </a:p>
          <a:p>
            <a:pPr marL="342900" lvl="1" indent="-342900" fontAlgn="auto">
              <a:spcBef>
                <a:spcPts val="0"/>
              </a:spcBef>
              <a:spcAft>
                <a:spcPts val="0"/>
              </a:spcAft>
              <a:buFont typeface="Arial" pitchFamily="34" charset="0"/>
              <a:buChar char="•"/>
              <a:defRPr/>
            </a:pPr>
            <a:r>
              <a:rPr lang="es-ES" sz="2000" dirty="0">
                <a:latin typeface="+mn-lt"/>
                <a:cs typeface="+mn-cs"/>
              </a:rPr>
              <a:t>¿Cuál crees que será el tratamiento indicado en este paciente? Una vez resuelto el proceso actual:</a:t>
            </a:r>
          </a:p>
          <a:p>
            <a:pPr marL="800100" lvl="2" indent="-342900" fontAlgn="auto">
              <a:spcBef>
                <a:spcPts val="0"/>
              </a:spcBef>
              <a:spcAft>
                <a:spcPts val="0"/>
              </a:spcAft>
              <a:buFont typeface="Wingdings" pitchFamily="2" charset="2"/>
              <a:buChar char="§"/>
              <a:defRPr/>
            </a:pPr>
            <a:r>
              <a:rPr lang="es-ES" sz="2000" dirty="0">
                <a:latin typeface="+mn-lt"/>
                <a:cs typeface="+mn-cs"/>
              </a:rPr>
              <a:t>¿Procederá estudio metabólico? ¿En qué consiste dicho estudio?</a:t>
            </a:r>
          </a:p>
          <a:p>
            <a:pPr marL="800100" lvl="2" indent="-342900" fontAlgn="auto">
              <a:spcBef>
                <a:spcPts val="0"/>
              </a:spcBef>
              <a:spcAft>
                <a:spcPts val="0"/>
              </a:spcAft>
              <a:buFont typeface="Wingdings" pitchFamily="2" charset="2"/>
              <a:buChar char="§"/>
              <a:defRPr/>
            </a:pPr>
            <a:r>
              <a:rPr lang="es-ES" sz="2000" dirty="0">
                <a:latin typeface="+mn-lt"/>
                <a:cs typeface="+mn-cs"/>
              </a:rPr>
              <a:t>¿Cuál será el principal tratamiento preventivo? ¿Y si no cede?</a:t>
            </a:r>
          </a:p>
        </p:txBody>
      </p:sp>
      <p:pic>
        <p:nvPicPr>
          <p:cNvPr id="5" name="Picture 7" descr="C:\Documents and Settings\usuario\Escritorio\Meatotomia oblicua y Pieloplastia 2011\Meatotomia oblicua 2011\Ureterocele Laser\IMGP0173.JPG"/>
          <p:cNvPicPr>
            <a:picLocks noChangeAspect="1" noChangeArrowheads="1"/>
          </p:cNvPicPr>
          <p:nvPr/>
        </p:nvPicPr>
        <p:blipFill>
          <a:blip r:embed="rId2"/>
          <a:srcRect t="4301" b="21051"/>
          <a:stretch>
            <a:fillRect/>
          </a:stretch>
        </p:blipFill>
        <p:spPr bwMode="auto">
          <a:xfrm>
            <a:off x="4211638" y="2192338"/>
            <a:ext cx="4537075" cy="4516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CuadroTexto"/>
          <p:cNvSpPr txBox="1">
            <a:spLocks noChangeArrowheads="1"/>
          </p:cNvSpPr>
          <p:nvPr/>
        </p:nvSpPr>
        <p:spPr bwMode="auto">
          <a:xfrm>
            <a:off x="539750" y="457200"/>
            <a:ext cx="3240088" cy="523875"/>
          </a:xfrm>
          <a:prstGeom prst="rect">
            <a:avLst/>
          </a:prstGeom>
          <a:noFill/>
          <a:ln w="9525">
            <a:noFill/>
            <a:miter lim="800000"/>
            <a:headEnd/>
            <a:tailEnd/>
          </a:ln>
        </p:spPr>
        <p:txBody>
          <a:bodyPr>
            <a:spAutoFit/>
          </a:bodyPr>
          <a:lstStyle/>
          <a:p>
            <a:r>
              <a:rPr lang="es-ES" sz="2800" b="1">
                <a:latin typeface="Calibri" pitchFamily="34" charset="0"/>
              </a:rPr>
              <a:t>CASO CLÍNICO 2</a:t>
            </a:r>
          </a:p>
        </p:txBody>
      </p:sp>
      <p:sp>
        <p:nvSpPr>
          <p:cNvPr id="5" name="4 CuadroTexto"/>
          <p:cNvSpPr txBox="1"/>
          <p:nvPr/>
        </p:nvSpPr>
        <p:spPr>
          <a:xfrm>
            <a:off x="539750" y="1476375"/>
            <a:ext cx="8604250" cy="4862513"/>
          </a:xfrm>
          <a:prstGeom prst="rect">
            <a:avLst/>
          </a:prstGeom>
          <a:noFill/>
        </p:spPr>
        <p:txBody>
          <a:bodyPr>
            <a:spAutoFit/>
          </a:bodyPr>
          <a:lstStyle/>
          <a:p>
            <a:pPr fontAlgn="auto">
              <a:spcBef>
                <a:spcPts val="0"/>
              </a:spcBef>
              <a:spcAft>
                <a:spcPts val="0"/>
              </a:spcAft>
              <a:defRPr/>
            </a:pPr>
            <a:r>
              <a:rPr lang="es-ES" sz="2000" b="1" dirty="0">
                <a:latin typeface="+mn-lt"/>
                <a:cs typeface="+mn-cs"/>
              </a:rPr>
              <a:t>HISTORIA CLÍNICA</a:t>
            </a:r>
          </a:p>
          <a:p>
            <a:pPr fontAlgn="auto">
              <a:spcBef>
                <a:spcPts val="0"/>
              </a:spcBef>
              <a:spcAft>
                <a:spcPts val="0"/>
              </a:spcAft>
              <a:defRPr/>
            </a:pPr>
            <a:r>
              <a:rPr lang="es-ES" sz="2000" b="1" dirty="0">
                <a:latin typeface="+mn-lt"/>
                <a:cs typeface="+mn-cs"/>
              </a:rPr>
              <a:t>Anamnesis</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Paciente de 65 años que es diagnosticada de litiasis ureteral en uréter pélvico izquierdo debido a síntomas </a:t>
            </a:r>
            <a:r>
              <a:rPr lang="es-ES" sz="2000" dirty="0" err="1">
                <a:latin typeface="+mn-lt"/>
                <a:cs typeface="+mn-cs"/>
              </a:rPr>
              <a:t>miccionales</a:t>
            </a:r>
            <a:r>
              <a:rPr lang="es-ES" sz="2000" dirty="0">
                <a:latin typeface="+mn-lt"/>
                <a:cs typeface="+mn-cs"/>
              </a:rPr>
              <a:t> irritativos de repetición con </a:t>
            </a:r>
            <a:r>
              <a:rPr lang="es-ES" sz="2000" dirty="0" err="1">
                <a:latin typeface="+mn-lt"/>
                <a:cs typeface="+mn-cs"/>
              </a:rPr>
              <a:t>urocultivos</a:t>
            </a:r>
            <a:r>
              <a:rPr lang="es-ES" sz="2000" dirty="0">
                <a:latin typeface="+mn-lt"/>
                <a:cs typeface="+mn-cs"/>
              </a:rPr>
              <a:t> negativos. Es el tercer episodio en 3 años y ha sido tratada en el último año mediante litotricia extracorpórea por ondas de choque.  </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Antecedentes Personales y Familiares: Sin interés. </a:t>
            </a:r>
          </a:p>
          <a:p>
            <a:pPr fontAlgn="auto">
              <a:lnSpc>
                <a:spcPct val="150000"/>
              </a:lnSpc>
              <a:spcBef>
                <a:spcPts val="0"/>
              </a:spcBef>
              <a:spcAft>
                <a:spcPts val="0"/>
              </a:spcAft>
              <a:defRPr/>
            </a:pPr>
            <a:endParaRPr lang="es-ES" sz="2000" dirty="0">
              <a:latin typeface="+mn-lt"/>
              <a:cs typeface="+mn-cs"/>
            </a:endParaRPr>
          </a:p>
          <a:p>
            <a:pPr fontAlgn="auto">
              <a:lnSpc>
                <a:spcPct val="150000"/>
              </a:lnSpc>
              <a:spcBef>
                <a:spcPts val="0"/>
              </a:spcBef>
              <a:spcAft>
                <a:spcPts val="0"/>
              </a:spcAft>
              <a:defRPr/>
            </a:pPr>
            <a:r>
              <a:rPr lang="es-ES" sz="2000" b="1" dirty="0">
                <a:latin typeface="+mn-lt"/>
                <a:cs typeface="+mn-cs"/>
              </a:rPr>
              <a:t>Exploración</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Dolorimiento a la palpación profunda de hipogastrio. Percusión de columna lumbar dolorosa.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CuadroTexto"/>
          <p:cNvSpPr txBox="1">
            <a:spLocks noChangeArrowheads="1"/>
          </p:cNvSpPr>
          <p:nvPr/>
        </p:nvSpPr>
        <p:spPr bwMode="auto">
          <a:xfrm>
            <a:off x="395288" y="458788"/>
            <a:ext cx="8353425" cy="523875"/>
          </a:xfrm>
          <a:prstGeom prst="rect">
            <a:avLst/>
          </a:prstGeom>
          <a:noFill/>
          <a:ln w="9525">
            <a:noFill/>
            <a:miter lim="800000"/>
            <a:headEnd/>
            <a:tailEnd/>
          </a:ln>
        </p:spPr>
        <p:txBody>
          <a:bodyPr>
            <a:spAutoFit/>
          </a:bodyPr>
          <a:lstStyle/>
          <a:p>
            <a:pPr algn="just"/>
            <a:r>
              <a:rPr lang="es-ES" sz="2800" b="1">
                <a:latin typeface="Calibri" pitchFamily="34" charset="0"/>
              </a:rPr>
              <a:t>COMENTARIOS SOBRE CASO 2</a:t>
            </a:r>
          </a:p>
        </p:txBody>
      </p:sp>
      <p:sp>
        <p:nvSpPr>
          <p:cNvPr id="6" name="5 CuadroTexto"/>
          <p:cNvSpPr txBox="1">
            <a:spLocks noChangeArrowheads="1"/>
          </p:cNvSpPr>
          <p:nvPr/>
        </p:nvSpPr>
        <p:spPr bwMode="auto">
          <a:xfrm>
            <a:off x="539750" y="5057775"/>
            <a:ext cx="8604250" cy="1323975"/>
          </a:xfrm>
          <a:prstGeom prst="rect">
            <a:avLst/>
          </a:prstGeom>
          <a:noFill/>
          <a:ln w="9525">
            <a:noFill/>
            <a:miter lim="800000"/>
            <a:headEnd/>
            <a:tailEnd/>
          </a:ln>
        </p:spPr>
        <p:txBody>
          <a:bodyPr>
            <a:spAutoFit/>
          </a:bodyPr>
          <a:lstStyle/>
          <a:p>
            <a:pPr marL="342900" lvl="1" indent="-342900">
              <a:buFont typeface="Arial" charset="0"/>
              <a:buChar char="•"/>
            </a:pPr>
            <a:r>
              <a:rPr lang="es-ES" sz="2000">
                <a:latin typeface="Calibri" pitchFamily="34" charset="0"/>
              </a:rPr>
              <a:t>En el estudio metabólico urinario aparece hipercalciuria con PTH normal, junto con aumento de los marcadores de resorción ósea. </a:t>
            </a:r>
          </a:p>
          <a:p>
            <a:pPr marL="800100" lvl="2" indent="-342900">
              <a:buFont typeface="Wingdings" pitchFamily="2" charset="2"/>
              <a:buChar char="§"/>
            </a:pPr>
            <a:r>
              <a:rPr lang="es-ES" sz="2000">
                <a:latin typeface="Calibri" pitchFamily="34" charset="0"/>
              </a:rPr>
              <a:t>¿Cuáles son dichos marcadores? ¿Cuál es la siguiente prueba a realizar?</a:t>
            </a:r>
          </a:p>
          <a:p>
            <a:pPr marL="800100" lvl="2" indent="-342900">
              <a:buFont typeface="Wingdings" pitchFamily="2" charset="2"/>
              <a:buChar char="§"/>
            </a:pPr>
            <a:r>
              <a:rPr lang="es-ES" sz="2000">
                <a:latin typeface="Calibri" pitchFamily="34" charset="0"/>
              </a:rPr>
              <a:t>¿Cuál será el tratamiento idóneo en esta paciente?</a:t>
            </a:r>
          </a:p>
        </p:txBody>
      </p:sp>
      <p:pic>
        <p:nvPicPr>
          <p:cNvPr id="1026" name="Picture 2" descr="E:\urología\fotos y videos\urs\angustias gonzalez maldonado 236904\DSCN0031.JPG"/>
          <p:cNvPicPr>
            <a:picLocks noChangeAspect="1" noChangeArrowheads="1"/>
          </p:cNvPicPr>
          <p:nvPr/>
        </p:nvPicPr>
        <p:blipFill>
          <a:blip r:embed="rId2"/>
          <a:srcRect/>
          <a:stretch>
            <a:fillRect/>
          </a:stretch>
        </p:blipFill>
        <p:spPr bwMode="auto">
          <a:xfrm>
            <a:off x="4565650" y="1187450"/>
            <a:ext cx="4038600" cy="5386388"/>
          </a:xfrm>
          <a:prstGeom prst="rect">
            <a:avLst/>
          </a:prstGeom>
          <a:noFill/>
          <a:ln w="9525">
            <a:noFill/>
            <a:miter lim="800000"/>
            <a:headEnd/>
            <a:tailEnd/>
          </a:ln>
        </p:spPr>
      </p:pic>
      <p:sp>
        <p:nvSpPr>
          <p:cNvPr id="5" name="4 CuadroTexto"/>
          <p:cNvSpPr txBox="1"/>
          <p:nvPr/>
        </p:nvSpPr>
        <p:spPr>
          <a:xfrm>
            <a:off x="539750" y="2052638"/>
            <a:ext cx="8604250" cy="2246312"/>
          </a:xfrm>
          <a:prstGeom prst="rect">
            <a:avLst/>
          </a:prstGeom>
          <a:noFill/>
        </p:spPr>
        <p:txBody>
          <a:bodyPr>
            <a:spAutoFit/>
          </a:bodyPr>
          <a:lstStyle/>
          <a:p>
            <a:pPr marL="342900" indent="-342900" fontAlgn="auto">
              <a:spcBef>
                <a:spcPts val="0"/>
              </a:spcBef>
              <a:spcAft>
                <a:spcPts val="0"/>
              </a:spcAft>
              <a:buFont typeface="Arial" pitchFamily="34" charset="0"/>
              <a:buChar char="•"/>
              <a:defRPr/>
            </a:pPr>
            <a:r>
              <a:rPr lang="es-ES" sz="2000" dirty="0">
                <a:latin typeface="+mn-lt"/>
                <a:cs typeface="+mn-cs"/>
              </a:rPr>
              <a:t>Según la radiografía, ¿podemos decir que la litiasis es cálcica?</a:t>
            </a:r>
          </a:p>
          <a:p>
            <a:pPr marL="800100" lvl="1" indent="-342900" fontAlgn="auto">
              <a:spcBef>
                <a:spcPts val="0"/>
              </a:spcBef>
              <a:spcAft>
                <a:spcPts val="0"/>
              </a:spcAft>
              <a:buFont typeface="Wingdings" pitchFamily="2" charset="2"/>
              <a:buChar char="§"/>
              <a:defRPr/>
            </a:pPr>
            <a:endParaRPr lang="es-ES" sz="2000" dirty="0">
              <a:latin typeface="+mn-lt"/>
              <a:cs typeface="+mn-cs"/>
            </a:endParaRPr>
          </a:p>
          <a:p>
            <a:pPr fontAlgn="auto">
              <a:spcBef>
                <a:spcPts val="0"/>
              </a:spcBef>
              <a:spcAft>
                <a:spcPts val="0"/>
              </a:spcAft>
              <a:defRPr/>
            </a:pPr>
            <a:endParaRPr lang="es-ES" sz="2000" dirty="0">
              <a:latin typeface="+mn-lt"/>
              <a:cs typeface="+mn-cs"/>
            </a:endParaRPr>
          </a:p>
          <a:p>
            <a:pPr marL="342900" lvl="1" indent="-342900" fontAlgn="auto">
              <a:spcBef>
                <a:spcPts val="0"/>
              </a:spcBef>
              <a:spcAft>
                <a:spcPts val="0"/>
              </a:spcAft>
              <a:buFont typeface="Arial" pitchFamily="34" charset="0"/>
              <a:buChar char="•"/>
              <a:defRPr/>
            </a:pPr>
            <a:r>
              <a:rPr lang="es-ES" sz="2000" dirty="0">
                <a:latin typeface="+mn-lt"/>
                <a:cs typeface="+mn-cs"/>
              </a:rPr>
              <a:t>La paciente ha sido tratada durante un mes con tratamiento expulsivo, no siendo efectivo. </a:t>
            </a:r>
          </a:p>
          <a:p>
            <a:pPr marL="800100" lvl="2" indent="-342900" fontAlgn="auto">
              <a:spcBef>
                <a:spcPts val="0"/>
              </a:spcBef>
              <a:spcAft>
                <a:spcPts val="0"/>
              </a:spcAft>
              <a:buFont typeface="Wingdings" pitchFamily="2" charset="2"/>
              <a:buChar char="§"/>
              <a:defRPr/>
            </a:pPr>
            <a:r>
              <a:rPr lang="es-ES" sz="2000" dirty="0">
                <a:latin typeface="+mn-lt"/>
                <a:cs typeface="+mn-cs"/>
              </a:rPr>
              <a:t>¿En qué consiste dicho tratamiento?</a:t>
            </a:r>
          </a:p>
          <a:p>
            <a:pPr marL="800100" lvl="1" indent="-342900" fontAlgn="auto">
              <a:spcBef>
                <a:spcPts val="0"/>
              </a:spcBef>
              <a:spcAft>
                <a:spcPts val="0"/>
              </a:spcAft>
              <a:buFont typeface="Wingdings" pitchFamily="2" charset="2"/>
              <a:buChar char="§"/>
              <a:defRPr/>
            </a:pPr>
            <a:r>
              <a:rPr lang="es-ES" sz="2000" dirty="0">
                <a:latin typeface="+mn-lt"/>
                <a:cs typeface="+mn-cs"/>
              </a:rPr>
              <a:t>¿Cuál es nuestra siguiente opción?</a:t>
            </a:r>
          </a:p>
        </p:txBody>
      </p:sp>
      <p:sp>
        <p:nvSpPr>
          <p:cNvPr id="2" name="1 CuadroTexto"/>
          <p:cNvSpPr txBox="1"/>
          <p:nvPr/>
        </p:nvSpPr>
        <p:spPr>
          <a:xfrm>
            <a:off x="1979613" y="4498975"/>
            <a:ext cx="13208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0" lvl="1" fontAlgn="auto">
              <a:spcBef>
                <a:spcPts val="0"/>
              </a:spcBef>
              <a:spcAft>
                <a:spcPts val="0"/>
              </a:spcAft>
              <a:defRPr/>
            </a:pPr>
            <a:r>
              <a:rPr lang="es-ES" sz="2000" dirty="0"/>
              <a:t>VÍDEO 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CuadroTexto"/>
          <p:cNvSpPr txBox="1">
            <a:spLocks noChangeArrowheads="1"/>
          </p:cNvSpPr>
          <p:nvPr/>
        </p:nvSpPr>
        <p:spPr bwMode="auto">
          <a:xfrm>
            <a:off x="539750" y="457200"/>
            <a:ext cx="3240088" cy="523875"/>
          </a:xfrm>
          <a:prstGeom prst="rect">
            <a:avLst/>
          </a:prstGeom>
          <a:noFill/>
          <a:ln w="9525">
            <a:noFill/>
            <a:miter lim="800000"/>
            <a:headEnd/>
            <a:tailEnd/>
          </a:ln>
        </p:spPr>
        <p:txBody>
          <a:bodyPr>
            <a:spAutoFit/>
          </a:bodyPr>
          <a:lstStyle/>
          <a:p>
            <a:r>
              <a:rPr lang="es-ES" sz="2800" b="1">
                <a:latin typeface="Calibri" pitchFamily="34" charset="0"/>
              </a:rPr>
              <a:t>CASO CLÍNICO 3</a:t>
            </a:r>
          </a:p>
        </p:txBody>
      </p:sp>
      <p:sp>
        <p:nvSpPr>
          <p:cNvPr id="5" name="4 CuadroTexto"/>
          <p:cNvSpPr txBox="1"/>
          <p:nvPr/>
        </p:nvSpPr>
        <p:spPr>
          <a:xfrm>
            <a:off x="539750" y="1476375"/>
            <a:ext cx="8604250" cy="4862513"/>
          </a:xfrm>
          <a:prstGeom prst="rect">
            <a:avLst/>
          </a:prstGeom>
          <a:noFill/>
        </p:spPr>
        <p:txBody>
          <a:bodyPr>
            <a:spAutoFit/>
          </a:bodyPr>
          <a:lstStyle/>
          <a:p>
            <a:pPr fontAlgn="auto">
              <a:spcBef>
                <a:spcPts val="0"/>
              </a:spcBef>
              <a:spcAft>
                <a:spcPts val="0"/>
              </a:spcAft>
              <a:defRPr/>
            </a:pPr>
            <a:r>
              <a:rPr lang="es-ES" sz="2000" b="1" dirty="0">
                <a:latin typeface="+mn-lt"/>
                <a:cs typeface="+mn-cs"/>
              </a:rPr>
              <a:t>HISTORIA CLÍNICA</a:t>
            </a:r>
          </a:p>
          <a:p>
            <a:pPr fontAlgn="auto">
              <a:spcBef>
                <a:spcPts val="0"/>
              </a:spcBef>
              <a:spcAft>
                <a:spcPts val="0"/>
              </a:spcAft>
              <a:defRPr/>
            </a:pPr>
            <a:r>
              <a:rPr lang="es-ES" sz="2000" b="1" dirty="0">
                <a:latin typeface="+mn-lt"/>
                <a:cs typeface="+mn-cs"/>
              </a:rPr>
              <a:t>Anamnesis</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Paciente de 78 años que es diagnosticado de litiasis renal de ácido úrico. Se ha tratado en una ocasión esa litiasis, hace un mes, apreciándose la fragmentación de la misma en una prueba de imagen.</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Tiene antecedentes de artritis gotosa, aunque debido a que los niveles de ácido úrico son normales actualmente en sangre, no estaba tomando ningún tratamiento. </a:t>
            </a:r>
            <a:r>
              <a:rPr lang="es-ES" sz="2000" dirty="0" err="1">
                <a:latin typeface="+mn-lt"/>
                <a:cs typeface="+mn-cs"/>
              </a:rPr>
              <a:t>Exalcohólico</a:t>
            </a:r>
            <a:r>
              <a:rPr lang="es-ES" sz="2000" dirty="0">
                <a:latin typeface="+mn-lt"/>
                <a:cs typeface="+mn-cs"/>
              </a:rPr>
              <a:t> desde hace años. </a:t>
            </a:r>
          </a:p>
          <a:p>
            <a:pPr marL="342900" indent="-342900" fontAlgn="auto">
              <a:lnSpc>
                <a:spcPct val="150000"/>
              </a:lnSpc>
              <a:spcBef>
                <a:spcPts val="0"/>
              </a:spcBef>
              <a:spcAft>
                <a:spcPts val="0"/>
              </a:spcAft>
              <a:buFont typeface="Arial" pitchFamily="34" charset="0"/>
              <a:buChar char="•"/>
              <a:defRPr/>
            </a:pPr>
            <a:endParaRPr lang="es-ES" sz="2000" dirty="0">
              <a:latin typeface="+mn-lt"/>
              <a:cs typeface="+mn-cs"/>
            </a:endParaRPr>
          </a:p>
          <a:p>
            <a:pPr fontAlgn="auto">
              <a:lnSpc>
                <a:spcPct val="150000"/>
              </a:lnSpc>
              <a:spcBef>
                <a:spcPts val="0"/>
              </a:spcBef>
              <a:spcAft>
                <a:spcPts val="0"/>
              </a:spcAft>
              <a:defRPr/>
            </a:pPr>
            <a:r>
              <a:rPr lang="es-ES" sz="2000" b="1" dirty="0">
                <a:latin typeface="+mn-lt"/>
                <a:cs typeface="+mn-cs"/>
              </a:rPr>
              <a:t>Exploración</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Actualmente asintomático. Acude para completar tratamiento de la litiasis.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395288" y="458788"/>
            <a:ext cx="8353425" cy="523875"/>
          </a:xfrm>
          <a:prstGeom prst="rect">
            <a:avLst/>
          </a:prstGeom>
          <a:noFill/>
          <a:ln w="9525">
            <a:noFill/>
            <a:miter lim="800000"/>
            <a:headEnd/>
            <a:tailEnd/>
          </a:ln>
        </p:spPr>
        <p:txBody>
          <a:bodyPr>
            <a:spAutoFit/>
          </a:bodyPr>
          <a:lstStyle/>
          <a:p>
            <a:pPr algn="just"/>
            <a:r>
              <a:rPr lang="es-ES" sz="2800" b="1">
                <a:latin typeface="Calibri" pitchFamily="34" charset="0"/>
              </a:rPr>
              <a:t>COMENTARIOS SOBRE CASO 3</a:t>
            </a:r>
          </a:p>
        </p:txBody>
      </p:sp>
      <p:sp>
        <p:nvSpPr>
          <p:cNvPr id="8195" name="5 CuadroTexto"/>
          <p:cNvSpPr txBox="1">
            <a:spLocks noChangeArrowheads="1"/>
          </p:cNvSpPr>
          <p:nvPr/>
        </p:nvSpPr>
        <p:spPr bwMode="auto">
          <a:xfrm>
            <a:off x="539750" y="2058988"/>
            <a:ext cx="8604250" cy="708025"/>
          </a:xfrm>
          <a:prstGeom prst="rect">
            <a:avLst/>
          </a:prstGeom>
          <a:noFill/>
          <a:ln w="9525">
            <a:noFill/>
            <a:miter lim="800000"/>
            <a:headEnd/>
            <a:tailEnd/>
          </a:ln>
        </p:spPr>
        <p:txBody>
          <a:bodyPr>
            <a:spAutoFit/>
          </a:bodyPr>
          <a:lstStyle/>
          <a:p>
            <a:pPr marL="342900" indent="-342900">
              <a:buFont typeface="Arial" charset="0"/>
              <a:buChar char="•"/>
            </a:pPr>
            <a:r>
              <a:rPr lang="es-ES" sz="2000">
                <a:latin typeface="Calibri" pitchFamily="34" charset="0"/>
              </a:rPr>
              <a:t>¿Qué peculiaridad debe tener la prueba de imagen realizada a este paciente? ¿Y si la función renal está alterada o es alérgico?</a:t>
            </a:r>
          </a:p>
        </p:txBody>
      </p:sp>
      <p:pic>
        <p:nvPicPr>
          <p:cNvPr id="1026" name="Picture 2" descr="C:\Users\Sergio\Desktop\PID\Litiasis_ÁcidoÚrico.jpg"/>
          <p:cNvPicPr>
            <a:picLocks noChangeAspect="1" noChangeArrowheads="1"/>
          </p:cNvPicPr>
          <p:nvPr/>
        </p:nvPicPr>
        <p:blipFill>
          <a:blip r:embed="rId2"/>
          <a:srcRect l="4166" r="40157" b="36510"/>
          <a:stretch>
            <a:fillRect/>
          </a:stretch>
        </p:blipFill>
        <p:spPr bwMode="auto">
          <a:xfrm>
            <a:off x="6011863" y="2924175"/>
            <a:ext cx="2887662" cy="3292475"/>
          </a:xfrm>
          <a:prstGeom prst="rect">
            <a:avLst/>
          </a:prstGeom>
          <a:noFill/>
          <a:ln w="9525">
            <a:noFill/>
            <a:miter lim="800000"/>
            <a:headEnd/>
            <a:tailEnd/>
          </a:ln>
        </p:spPr>
      </p:pic>
      <p:sp>
        <p:nvSpPr>
          <p:cNvPr id="5" name="4 CuadroTexto"/>
          <p:cNvSpPr txBox="1"/>
          <p:nvPr/>
        </p:nvSpPr>
        <p:spPr>
          <a:xfrm>
            <a:off x="539750" y="3290888"/>
            <a:ext cx="8604250" cy="2554287"/>
          </a:xfrm>
          <a:prstGeom prst="rect">
            <a:avLst/>
          </a:prstGeom>
          <a:noFill/>
        </p:spPr>
        <p:txBody>
          <a:bodyPr>
            <a:spAutoFit/>
          </a:bodyPr>
          <a:lstStyle/>
          <a:p>
            <a:pPr marL="342900" indent="-342900" fontAlgn="auto">
              <a:spcBef>
                <a:spcPts val="0"/>
              </a:spcBef>
              <a:spcAft>
                <a:spcPts val="0"/>
              </a:spcAft>
              <a:buFont typeface="Arial" pitchFamily="34" charset="0"/>
              <a:buChar char="•"/>
              <a:defRPr/>
            </a:pPr>
            <a:r>
              <a:rPr lang="es-ES" sz="2000" dirty="0">
                <a:latin typeface="+mn-lt"/>
                <a:cs typeface="+mn-cs"/>
              </a:rPr>
              <a:t>Si el ácido úrico en sangre sigue siendo normal, ¿qué tratamiento debe hacerse a continuación? </a:t>
            </a:r>
          </a:p>
          <a:p>
            <a:pPr fontAlgn="auto">
              <a:spcBef>
                <a:spcPts val="0"/>
              </a:spcBef>
              <a:spcAft>
                <a:spcPts val="0"/>
              </a:spcAft>
              <a:defRPr/>
            </a:pPr>
            <a:endParaRPr lang="es-ES" sz="2000" dirty="0">
              <a:latin typeface="+mn-lt"/>
              <a:cs typeface="+mn-cs"/>
            </a:endParaRPr>
          </a:p>
          <a:p>
            <a:pPr fontAlgn="auto">
              <a:spcBef>
                <a:spcPts val="0"/>
              </a:spcBef>
              <a:spcAft>
                <a:spcPts val="0"/>
              </a:spcAft>
              <a:defRPr/>
            </a:pPr>
            <a:endParaRPr lang="es-ES" sz="2000" dirty="0">
              <a:latin typeface="+mn-lt"/>
              <a:cs typeface="+mn-cs"/>
            </a:endParaRPr>
          </a:p>
          <a:p>
            <a:pPr marL="342900" lvl="1" indent="-342900" fontAlgn="auto">
              <a:spcBef>
                <a:spcPts val="0"/>
              </a:spcBef>
              <a:spcAft>
                <a:spcPts val="0"/>
              </a:spcAft>
              <a:buFont typeface="Arial" pitchFamily="34" charset="0"/>
              <a:buChar char="•"/>
              <a:defRPr/>
            </a:pPr>
            <a:r>
              <a:rPr lang="es-ES" sz="2000" dirty="0">
                <a:latin typeface="+mn-lt"/>
                <a:cs typeface="+mn-cs"/>
              </a:rPr>
              <a:t>¿Cuánto tiempo debe estar tomando dicho tratamiento?</a:t>
            </a:r>
          </a:p>
          <a:p>
            <a:pPr marL="342900" lvl="1" indent="-342900" fontAlgn="auto">
              <a:spcBef>
                <a:spcPts val="0"/>
              </a:spcBef>
              <a:spcAft>
                <a:spcPts val="0"/>
              </a:spcAft>
              <a:buFont typeface="Arial" pitchFamily="34" charset="0"/>
              <a:buChar char="•"/>
              <a:defRPr/>
            </a:pPr>
            <a:endParaRPr lang="es-ES" sz="2000" dirty="0">
              <a:latin typeface="+mn-lt"/>
              <a:cs typeface="+mn-cs"/>
            </a:endParaRPr>
          </a:p>
          <a:p>
            <a:pPr marL="342900" lvl="1" indent="-342900" fontAlgn="auto">
              <a:spcBef>
                <a:spcPts val="0"/>
              </a:spcBef>
              <a:spcAft>
                <a:spcPts val="0"/>
              </a:spcAft>
              <a:buFont typeface="Arial" pitchFamily="34" charset="0"/>
              <a:buChar char="•"/>
              <a:defRPr/>
            </a:pPr>
            <a:endParaRPr lang="es-ES" sz="2000" dirty="0">
              <a:latin typeface="+mn-lt"/>
              <a:cs typeface="+mn-cs"/>
            </a:endParaRPr>
          </a:p>
          <a:p>
            <a:pPr marL="342900" lvl="1" indent="-342900" fontAlgn="auto">
              <a:spcBef>
                <a:spcPts val="0"/>
              </a:spcBef>
              <a:spcAft>
                <a:spcPts val="0"/>
              </a:spcAft>
              <a:buFont typeface="Arial" pitchFamily="34" charset="0"/>
              <a:buChar char="•"/>
              <a:defRPr/>
            </a:pPr>
            <a:r>
              <a:rPr lang="es-ES" sz="2000" dirty="0">
                <a:latin typeface="+mn-lt"/>
                <a:cs typeface="+mn-cs"/>
              </a:rPr>
              <a:t>¿Qué otras causas de hiperuricemia y litiasis de ácido úrico conoces?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CuadroTexto"/>
          <p:cNvSpPr txBox="1">
            <a:spLocks noChangeArrowheads="1"/>
          </p:cNvSpPr>
          <p:nvPr/>
        </p:nvSpPr>
        <p:spPr bwMode="auto">
          <a:xfrm>
            <a:off x="539750" y="457200"/>
            <a:ext cx="3240088" cy="523875"/>
          </a:xfrm>
          <a:prstGeom prst="rect">
            <a:avLst/>
          </a:prstGeom>
          <a:noFill/>
          <a:ln w="9525">
            <a:noFill/>
            <a:miter lim="800000"/>
            <a:headEnd/>
            <a:tailEnd/>
          </a:ln>
        </p:spPr>
        <p:txBody>
          <a:bodyPr>
            <a:spAutoFit/>
          </a:bodyPr>
          <a:lstStyle/>
          <a:p>
            <a:r>
              <a:rPr lang="es-ES" sz="2800" b="1">
                <a:latin typeface="Calibri" pitchFamily="34" charset="0"/>
              </a:rPr>
              <a:t>CASO CLÍNICO 4</a:t>
            </a:r>
          </a:p>
        </p:txBody>
      </p:sp>
      <p:sp>
        <p:nvSpPr>
          <p:cNvPr id="5" name="4 CuadroTexto"/>
          <p:cNvSpPr txBox="1"/>
          <p:nvPr/>
        </p:nvSpPr>
        <p:spPr>
          <a:xfrm>
            <a:off x="539750" y="1476375"/>
            <a:ext cx="8604250" cy="4400550"/>
          </a:xfrm>
          <a:prstGeom prst="rect">
            <a:avLst/>
          </a:prstGeom>
          <a:noFill/>
        </p:spPr>
        <p:txBody>
          <a:bodyPr>
            <a:spAutoFit/>
          </a:bodyPr>
          <a:lstStyle/>
          <a:p>
            <a:pPr fontAlgn="auto">
              <a:spcBef>
                <a:spcPts val="0"/>
              </a:spcBef>
              <a:spcAft>
                <a:spcPts val="0"/>
              </a:spcAft>
              <a:defRPr/>
            </a:pPr>
            <a:r>
              <a:rPr lang="es-ES" sz="2000" b="1" dirty="0">
                <a:latin typeface="+mn-lt"/>
                <a:cs typeface="+mn-cs"/>
              </a:rPr>
              <a:t>HISTORIA CLÍNICA</a:t>
            </a:r>
          </a:p>
          <a:p>
            <a:pPr fontAlgn="auto">
              <a:spcBef>
                <a:spcPts val="0"/>
              </a:spcBef>
              <a:spcAft>
                <a:spcPts val="0"/>
              </a:spcAft>
              <a:defRPr/>
            </a:pPr>
            <a:r>
              <a:rPr lang="es-ES" sz="2000" b="1" dirty="0">
                <a:latin typeface="+mn-lt"/>
                <a:cs typeface="+mn-cs"/>
              </a:rPr>
              <a:t>Anamnesis</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Paciente de 38 años que es diagnosticada de litiasis renal izquierda. Comenta escasa ingesta hídrica. </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No tiene antecedentes de litiasis, pero estaba en estudio por urología debido a infecciones urinarias desde hace años, con cultivos positivos para </a:t>
            </a:r>
            <a:r>
              <a:rPr lang="es-ES" sz="2000" i="1" dirty="0" err="1">
                <a:latin typeface="+mn-lt"/>
                <a:cs typeface="+mn-cs"/>
              </a:rPr>
              <a:t>Klebsiella</a:t>
            </a:r>
            <a:r>
              <a:rPr lang="es-ES" sz="2000" i="1" dirty="0">
                <a:latin typeface="+mn-lt"/>
                <a:cs typeface="+mn-cs"/>
              </a:rPr>
              <a:t> </a:t>
            </a:r>
            <a:r>
              <a:rPr lang="es-ES" sz="2000" i="1" dirty="0" err="1">
                <a:latin typeface="+mn-lt"/>
                <a:cs typeface="+mn-cs"/>
              </a:rPr>
              <a:t>pneumoniae</a:t>
            </a:r>
            <a:r>
              <a:rPr lang="es-ES" sz="2000" i="1" dirty="0">
                <a:latin typeface="+mn-lt"/>
                <a:cs typeface="+mn-cs"/>
              </a:rPr>
              <a:t>, </a:t>
            </a:r>
            <a:r>
              <a:rPr lang="es-ES" sz="2000" i="1" dirty="0" err="1">
                <a:latin typeface="+mn-lt"/>
                <a:cs typeface="+mn-cs"/>
              </a:rPr>
              <a:t>Proteus</a:t>
            </a:r>
            <a:r>
              <a:rPr lang="es-ES" sz="2000" i="1" dirty="0">
                <a:latin typeface="+mn-lt"/>
                <a:cs typeface="+mn-cs"/>
              </a:rPr>
              <a:t> </a:t>
            </a:r>
            <a:r>
              <a:rPr lang="es-ES" sz="2000" i="1" dirty="0" err="1">
                <a:latin typeface="+mn-lt"/>
                <a:cs typeface="+mn-cs"/>
              </a:rPr>
              <a:t>mirabilis</a:t>
            </a:r>
            <a:r>
              <a:rPr lang="es-ES" sz="2000" i="1" dirty="0">
                <a:latin typeface="+mn-lt"/>
                <a:cs typeface="+mn-cs"/>
              </a:rPr>
              <a:t> </a:t>
            </a:r>
            <a:r>
              <a:rPr lang="es-ES" sz="2000" dirty="0">
                <a:latin typeface="+mn-lt"/>
                <a:cs typeface="+mn-cs"/>
              </a:rPr>
              <a:t>y </a:t>
            </a:r>
            <a:r>
              <a:rPr lang="es-ES" sz="2000" i="1" dirty="0" err="1">
                <a:latin typeface="+mn-lt"/>
                <a:cs typeface="+mn-cs"/>
              </a:rPr>
              <a:t>Staphylococcus</a:t>
            </a:r>
            <a:r>
              <a:rPr lang="es-ES" sz="2000" i="1" dirty="0">
                <a:latin typeface="+mn-lt"/>
                <a:cs typeface="+mn-cs"/>
              </a:rPr>
              <a:t> </a:t>
            </a:r>
            <a:r>
              <a:rPr lang="es-ES" sz="2000" i="1" dirty="0" err="1">
                <a:latin typeface="+mn-lt"/>
                <a:cs typeface="+mn-cs"/>
              </a:rPr>
              <a:t>saprophyticus</a:t>
            </a:r>
            <a:r>
              <a:rPr lang="es-ES" sz="2000" i="1" dirty="0">
                <a:latin typeface="+mn-lt"/>
                <a:cs typeface="+mn-cs"/>
              </a:rPr>
              <a:t> </a:t>
            </a:r>
            <a:r>
              <a:rPr lang="es-ES" sz="2000" dirty="0">
                <a:latin typeface="+mn-lt"/>
                <a:cs typeface="+mn-cs"/>
              </a:rPr>
              <a:t>entre otros. </a:t>
            </a:r>
          </a:p>
          <a:p>
            <a:pPr marL="342900" indent="-342900" fontAlgn="auto">
              <a:lnSpc>
                <a:spcPct val="150000"/>
              </a:lnSpc>
              <a:spcBef>
                <a:spcPts val="0"/>
              </a:spcBef>
              <a:spcAft>
                <a:spcPts val="0"/>
              </a:spcAft>
              <a:buFont typeface="Arial" pitchFamily="34" charset="0"/>
              <a:buChar char="•"/>
              <a:defRPr/>
            </a:pPr>
            <a:endParaRPr lang="es-ES" sz="2000" dirty="0">
              <a:latin typeface="+mn-lt"/>
              <a:cs typeface="+mn-cs"/>
            </a:endParaRPr>
          </a:p>
          <a:p>
            <a:pPr fontAlgn="auto">
              <a:lnSpc>
                <a:spcPct val="150000"/>
              </a:lnSpc>
              <a:spcBef>
                <a:spcPts val="0"/>
              </a:spcBef>
              <a:spcAft>
                <a:spcPts val="0"/>
              </a:spcAft>
              <a:defRPr/>
            </a:pPr>
            <a:r>
              <a:rPr lang="es-ES" sz="2000" b="1" dirty="0">
                <a:latin typeface="+mn-lt"/>
                <a:cs typeface="+mn-cs"/>
              </a:rPr>
              <a:t>Exploración</a:t>
            </a:r>
          </a:p>
          <a:p>
            <a:pPr marL="342900" indent="-342900" fontAlgn="auto">
              <a:lnSpc>
                <a:spcPct val="150000"/>
              </a:lnSpc>
              <a:spcBef>
                <a:spcPts val="0"/>
              </a:spcBef>
              <a:spcAft>
                <a:spcPts val="0"/>
              </a:spcAft>
              <a:buFont typeface="Arial" pitchFamily="34" charset="0"/>
              <a:buChar char="•"/>
              <a:defRPr/>
            </a:pPr>
            <a:r>
              <a:rPr lang="es-ES" sz="2000" dirty="0">
                <a:latin typeface="+mn-lt"/>
                <a:cs typeface="+mn-cs"/>
              </a:rPr>
              <a:t>Actualmente asintomática.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CuadroTexto"/>
          <p:cNvSpPr txBox="1">
            <a:spLocks noChangeArrowheads="1"/>
          </p:cNvSpPr>
          <p:nvPr/>
        </p:nvSpPr>
        <p:spPr bwMode="auto">
          <a:xfrm>
            <a:off x="395288" y="458788"/>
            <a:ext cx="8353425" cy="523875"/>
          </a:xfrm>
          <a:prstGeom prst="rect">
            <a:avLst/>
          </a:prstGeom>
          <a:noFill/>
          <a:ln w="9525">
            <a:noFill/>
            <a:miter lim="800000"/>
            <a:headEnd/>
            <a:tailEnd/>
          </a:ln>
        </p:spPr>
        <p:txBody>
          <a:bodyPr>
            <a:spAutoFit/>
          </a:bodyPr>
          <a:lstStyle/>
          <a:p>
            <a:pPr algn="just"/>
            <a:r>
              <a:rPr lang="es-ES" sz="2800" b="1">
                <a:latin typeface="Calibri" pitchFamily="34" charset="0"/>
              </a:rPr>
              <a:t>COMENTARIOS SOBRE CASO 4</a:t>
            </a:r>
          </a:p>
        </p:txBody>
      </p:sp>
      <p:sp>
        <p:nvSpPr>
          <p:cNvPr id="6" name="5 CuadroTexto"/>
          <p:cNvSpPr txBox="1"/>
          <p:nvPr/>
        </p:nvSpPr>
        <p:spPr>
          <a:xfrm>
            <a:off x="539750" y="3571875"/>
            <a:ext cx="8604250" cy="1322388"/>
          </a:xfrm>
          <a:prstGeom prst="rect">
            <a:avLst/>
          </a:prstGeom>
          <a:noFill/>
        </p:spPr>
        <p:txBody>
          <a:bodyPr>
            <a:spAutoFit/>
          </a:bodyPr>
          <a:lstStyle/>
          <a:p>
            <a:pPr fontAlgn="auto">
              <a:spcBef>
                <a:spcPts val="0"/>
              </a:spcBef>
              <a:spcAft>
                <a:spcPts val="0"/>
              </a:spcAft>
              <a:defRPr/>
            </a:pPr>
            <a:endParaRPr lang="es-ES" sz="2000" dirty="0">
              <a:latin typeface="+mn-lt"/>
              <a:cs typeface="+mn-cs"/>
            </a:endParaRPr>
          </a:p>
          <a:p>
            <a:pPr lvl="1" fontAlgn="auto">
              <a:spcBef>
                <a:spcPts val="0"/>
              </a:spcBef>
              <a:spcAft>
                <a:spcPts val="0"/>
              </a:spcAft>
              <a:defRPr/>
            </a:pPr>
            <a:r>
              <a:rPr lang="es-ES" sz="2000" dirty="0">
                <a:latin typeface="+mn-lt"/>
                <a:cs typeface="+mn-cs"/>
              </a:rPr>
              <a:t>¿crees que será necesario estudio de </a:t>
            </a:r>
          </a:p>
          <a:p>
            <a:pPr lvl="1" fontAlgn="auto">
              <a:spcBef>
                <a:spcPts val="0"/>
              </a:spcBef>
              <a:spcAft>
                <a:spcPts val="0"/>
              </a:spcAft>
              <a:defRPr/>
            </a:pPr>
            <a:r>
              <a:rPr lang="es-ES" sz="2000" dirty="0">
                <a:latin typeface="+mn-lt"/>
                <a:cs typeface="+mn-cs"/>
              </a:rPr>
              <a:t>la función parcial renal? </a:t>
            </a:r>
          </a:p>
          <a:p>
            <a:pPr marL="800100" lvl="1" indent="-342900" fontAlgn="auto">
              <a:spcBef>
                <a:spcPts val="0"/>
              </a:spcBef>
              <a:spcAft>
                <a:spcPts val="0"/>
              </a:spcAft>
              <a:buFont typeface="Wingdings" pitchFamily="2" charset="2"/>
              <a:buChar char="§"/>
              <a:defRPr/>
            </a:pPr>
            <a:r>
              <a:rPr lang="es-ES" sz="2000" dirty="0">
                <a:latin typeface="+mn-lt"/>
                <a:cs typeface="+mn-cs"/>
              </a:rPr>
              <a:t>De ser afirmativo, ¿qué estudio solicitarías?</a:t>
            </a:r>
          </a:p>
        </p:txBody>
      </p:sp>
      <p:sp>
        <p:nvSpPr>
          <p:cNvPr id="10244" name="7 CuadroTexto"/>
          <p:cNvSpPr txBox="1">
            <a:spLocks noChangeArrowheads="1"/>
          </p:cNvSpPr>
          <p:nvPr/>
        </p:nvSpPr>
        <p:spPr bwMode="auto">
          <a:xfrm>
            <a:off x="539750" y="2060575"/>
            <a:ext cx="8604250" cy="1939925"/>
          </a:xfrm>
          <a:prstGeom prst="rect">
            <a:avLst/>
          </a:prstGeom>
          <a:noFill/>
          <a:ln w="9525">
            <a:noFill/>
            <a:miter lim="800000"/>
            <a:headEnd/>
            <a:tailEnd/>
          </a:ln>
        </p:spPr>
        <p:txBody>
          <a:bodyPr>
            <a:spAutoFit/>
          </a:bodyPr>
          <a:lstStyle/>
          <a:p>
            <a:pPr marL="342900" indent="-342900">
              <a:buFont typeface="Arial" charset="0"/>
              <a:buChar char="•"/>
            </a:pPr>
            <a:r>
              <a:rPr lang="es-ES" sz="2000">
                <a:latin typeface="Calibri" pitchFamily="34" charset="0"/>
              </a:rPr>
              <a:t>¿Qué alteraciones encontraremos en su sistemático urinario?</a:t>
            </a:r>
          </a:p>
          <a:p>
            <a:pPr marL="800100" lvl="1" indent="-342900">
              <a:buFont typeface="Wingdings" pitchFamily="2" charset="2"/>
              <a:buChar char="§"/>
            </a:pPr>
            <a:r>
              <a:rPr lang="es-ES" sz="2000">
                <a:latin typeface="Calibri" pitchFamily="34" charset="0"/>
              </a:rPr>
              <a:t>¿Cómo será el pH?</a:t>
            </a:r>
          </a:p>
          <a:p>
            <a:pPr marL="342900" indent="-342900">
              <a:buFont typeface="Arial" charset="0"/>
              <a:buChar char="•"/>
            </a:pPr>
            <a:endParaRPr lang="es-ES" sz="2000">
              <a:latin typeface="Calibri" pitchFamily="34" charset="0"/>
            </a:endParaRPr>
          </a:p>
          <a:p>
            <a:pPr marL="342900" indent="-342900">
              <a:buFont typeface="Arial" charset="0"/>
              <a:buChar char="•"/>
            </a:pPr>
            <a:endParaRPr lang="es-ES" sz="2000">
              <a:latin typeface="Calibri" pitchFamily="34" charset="0"/>
            </a:endParaRPr>
          </a:p>
          <a:p>
            <a:pPr marL="342900" indent="-342900">
              <a:buFont typeface="Arial" charset="0"/>
              <a:buChar char="•"/>
            </a:pPr>
            <a:r>
              <a:rPr lang="es-ES" sz="2000">
                <a:latin typeface="Calibri" pitchFamily="34" charset="0"/>
              </a:rPr>
              <a:t>¿De qué será probablemente la litiasis?</a:t>
            </a:r>
          </a:p>
          <a:p>
            <a:pPr marL="800100" lvl="1" indent="-342900">
              <a:buFont typeface="Wingdings" pitchFamily="2" charset="2"/>
              <a:buChar char="§"/>
            </a:pPr>
            <a:r>
              <a:rPr lang="es-ES" sz="2000">
                <a:latin typeface="Calibri" pitchFamily="34" charset="0"/>
              </a:rPr>
              <a:t>Ante los hallazgos de la Rx simple, </a:t>
            </a:r>
          </a:p>
        </p:txBody>
      </p:sp>
      <p:pic>
        <p:nvPicPr>
          <p:cNvPr id="7" name="Picture 4" descr="15"/>
          <p:cNvPicPr>
            <a:picLocks noChangeAspect="1" noChangeArrowheads="1"/>
          </p:cNvPicPr>
          <p:nvPr/>
        </p:nvPicPr>
        <p:blipFill>
          <a:blip r:embed="rId2"/>
          <a:srcRect/>
          <a:stretch>
            <a:fillRect/>
          </a:stretch>
        </p:blipFill>
        <p:spPr bwMode="auto">
          <a:xfrm>
            <a:off x="5219700" y="476250"/>
            <a:ext cx="3730625" cy="5832475"/>
          </a:xfrm>
          <a:prstGeom prst="rect">
            <a:avLst/>
          </a:prstGeom>
          <a:noFill/>
          <a:ln w="9525">
            <a:solidFill>
              <a:schemeClr val="tx1"/>
            </a:solidFill>
            <a:miter lim="800000"/>
            <a:headEnd/>
            <a:tailEnd/>
          </a:ln>
        </p:spPr>
      </p:pic>
      <p:pic>
        <p:nvPicPr>
          <p:cNvPr id="5" name="Picture 7" descr="C:\Documents and Settings\usuario\Escritorio\Copia 2010 Miguel Arrabal\Percutanea supino oblicuo\Ecodirigida.JPG"/>
          <p:cNvPicPr>
            <a:picLocks noChangeAspect="1" noChangeArrowheads="1"/>
          </p:cNvPicPr>
          <p:nvPr/>
        </p:nvPicPr>
        <p:blipFill>
          <a:blip r:embed="rId3"/>
          <a:srcRect t="14049" r="8115" b="8479"/>
          <a:stretch>
            <a:fillRect/>
          </a:stretch>
        </p:blipFill>
        <p:spPr bwMode="auto">
          <a:xfrm>
            <a:off x="2536825" y="1628775"/>
            <a:ext cx="4608513" cy="2914650"/>
          </a:xfrm>
          <a:prstGeom prst="rect">
            <a:avLst/>
          </a:prstGeom>
          <a:noFill/>
          <a:ln w="9525">
            <a:noFill/>
            <a:miter lim="800000"/>
            <a:headEnd/>
            <a:tailEnd/>
          </a:ln>
        </p:spPr>
      </p:pic>
      <p:sp>
        <p:nvSpPr>
          <p:cNvPr id="9" name="8 CuadroTexto"/>
          <p:cNvSpPr txBox="1">
            <a:spLocks noChangeArrowheads="1"/>
          </p:cNvSpPr>
          <p:nvPr/>
        </p:nvSpPr>
        <p:spPr bwMode="auto">
          <a:xfrm>
            <a:off x="539750" y="5418138"/>
            <a:ext cx="8604250" cy="1323975"/>
          </a:xfrm>
          <a:prstGeom prst="rect">
            <a:avLst/>
          </a:prstGeom>
          <a:noFill/>
          <a:ln w="9525">
            <a:noFill/>
            <a:miter lim="800000"/>
            <a:headEnd/>
            <a:tailEnd/>
          </a:ln>
        </p:spPr>
        <p:txBody>
          <a:bodyPr>
            <a:spAutoFit/>
          </a:bodyPr>
          <a:lstStyle/>
          <a:p>
            <a:pPr marL="342900" lvl="1" indent="-342900">
              <a:buFont typeface="Arial" charset="0"/>
              <a:buChar char="•"/>
            </a:pPr>
            <a:r>
              <a:rPr lang="es-ES" sz="2000">
                <a:latin typeface="Calibri" pitchFamily="34" charset="0"/>
              </a:rPr>
              <a:t>¿Qué opciones terapéuticas plantearíamos?</a:t>
            </a:r>
          </a:p>
          <a:p>
            <a:pPr marL="342900" lvl="1" indent="-342900">
              <a:buFont typeface="Arial" charset="0"/>
              <a:buChar char="•"/>
            </a:pPr>
            <a:endParaRPr lang="es-ES" sz="2000">
              <a:latin typeface="Calibri" pitchFamily="34" charset="0"/>
            </a:endParaRPr>
          </a:p>
          <a:p>
            <a:pPr marL="342900" lvl="1" indent="-342900">
              <a:buFont typeface="Arial" charset="0"/>
              <a:buChar char="•"/>
            </a:pPr>
            <a:endParaRPr lang="es-ES" sz="2000">
              <a:latin typeface="Calibri" pitchFamily="34" charset="0"/>
            </a:endParaRPr>
          </a:p>
          <a:p>
            <a:pPr marL="342900" lvl="1" indent="-342900">
              <a:buFont typeface="Arial" charset="0"/>
              <a:buChar char="•"/>
            </a:pPr>
            <a:r>
              <a:rPr lang="es-ES" sz="2000">
                <a:latin typeface="Calibri" pitchFamily="34" charset="0"/>
              </a:rPr>
              <a:t>¿Cuál será el tratamiento preventivo?</a:t>
            </a:r>
          </a:p>
        </p:txBody>
      </p:sp>
      <p:sp>
        <p:nvSpPr>
          <p:cNvPr id="2" name="1 CuadroTexto"/>
          <p:cNvSpPr txBox="1"/>
          <p:nvPr/>
        </p:nvSpPr>
        <p:spPr>
          <a:xfrm>
            <a:off x="1547813" y="5084763"/>
            <a:ext cx="1974850"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lang="es-ES" dirty="0"/>
              <a:t>Foto de </a:t>
            </a:r>
            <a:r>
              <a:rPr lang="es-ES" dirty="0" err="1"/>
              <a:t>renograma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animBg="1"/>
      <p:bldP spid="2" grpId="1"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702</Words>
  <Application>Microsoft Office PowerPoint</Application>
  <PresentationFormat>Presentación en pantalla (4:3)</PresentationFormat>
  <Paragraphs>92</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Angel</dc:creator>
  <cp:lastModifiedBy>usuario</cp:lastModifiedBy>
  <cp:revision>11</cp:revision>
  <dcterms:created xsi:type="dcterms:W3CDTF">2012-08-20T09:07:11Z</dcterms:created>
  <dcterms:modified xsi:type="dcterms:W3CDTF">2012-09-27T21:54:19Z</dcterms:modified>
</cp:coreProperties>
</file>