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7D1CD-D6DD-458A-9A18-E732F92EDC19}" type="datetimeFigureOut">
              <a:rPr lang="es-ES" smtClean="0"/>
              <a:pPr/>
              <a:t>28/09/2012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67544" y="32271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                     FORMACIÓN </a:t>
            </a:r>
            <a:r>
              <a:rPr lang="es-ES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PRÁCTICA EN UROLOGÍA – 7</a:t>
            </a:r>
          </a:p>
          <a:p>
            <a:pPr algn="just">
              <a:spcAft>
                <a:spcPts val="0"/>
              </a:spcAft>
            </a:pPr>
            <a:endParaRPr lang="es-ES" sz="2800" dirty="0" smtClean="0">
              <a:solidFill>
                <a:schemeClr val="bg1"/>
              </a:solidFill>
              <a:latin typeface="Times New Roman"/>
              <a:ea typeface="Times New Roman"/>
              <a:cs typeface="Arial"/>
            </a:endParaRPr>
          </a:p>
          <a:p>
            <a:pPr algn="just">
              <a:spcAft>
                <a:spcPts val="0"/>
              </a:spcAft>
            </a:pP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OBJETIVOS:</a:t>
            </a:r>
          </a:p>
          <a:p>
            <a:pPr algn="just">
              <a:spcAft>
                <a:spcPts val="0"/>
              </a:spcAft>
            </a:pP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Interpretar </a:t>
            </a:r>
            <a:r>
              <a:rPr lang="es-ES" sz="2800" dirty="0" err="1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Rx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simple y ecografía de aparato urinario, Identificando calcificaciones y litiasis, masas renales quísticas o sólidas </a:t>
            </a:r>
            <a:endParaRPr lang="es-ES" sz="2800" dirty="0">
              <a:solidFill>
                <a:schemeClr val="bg1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5536" y="2972699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ACTIVIDADES PARA EL ALUMNO</a:t>
            </a:r>
          </a:p>
          <a:p>
            <a:pPr algn="just">
              <a:spcAft>
                <a:spcPts val="0"/>
              </a:spcAft>
            </a:pP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-Interpretar radiografía simple de aparato urinario</a:t>
            </a:r>
          </a:p>
          <a:p>
            <a:pPr algn="just">
              <a:spcAft>
                <a:spcPts val="0"/>
              </a:spcAft>
            </a:pP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–Interpretar ecografía renal y </a:t>
            </a:r>
            <a:r>
              <a:rPr lang="es-ES" sz="2800" dirty="0" err="1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vesicoprostática</a:t>
            </a:r>
            <a:endParaRPr lang="es-ES" sz="2800" dirty="0">
              <a:solidFill>
                <a:schemeClr val="bg1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4468379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EVALUACIÓN</a:t>
            </a:r>
          </a:p>
          <a:p>
            <a:pPr algn="just">
              <a:spcAft>
                <a:spcPts val="0"/>
              </a:spcAft>
            </a:pP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-Reconocer en </a:t>
            </a:r>
            <a:r>
              <a:rPr lang="es-ES" sz="2800" dirty="0" err="1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Rx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simple, estructuras y calcificaciones</a:t>
            </a:r>
          </a:p>
          <a:p>
            <a:pPr algn="just">
              <a:spcAft>
                <a:spcPts val="0"/>
              </a:spcAft>
            </a:pP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-Reconocer en ecografía renal, quiste renal y masas sólidas</a:t>
            </a:r>
          </a:p>
          <a:p>
            <a:pPr algn="just">
              <a:spcAft>
                <a:spcPts val="0"/>
              </a:spcAft>
            </a:pP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-Reconocer en ecografía vesical, tumor </a:t>
            </a:r>
            <a:r>
              <a:rPr lang="es-ES" sz="2800" dirty="0" err="1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urotelial</a:t>
            </a:r>
            <a:endParaRPr lang="es-ES" sz="2800" dirty="0">
              <a:solidFill>
                <a:schemeClr val="bg1"/>
              </a:solidFill>
              <a:latin typeface="Times New Roman"/>
              <a:ea typeface="Times New Roman"/>
              <a:cs typeface="Arial"/>
            </a:endParaRPr>
          </a:p>
        </p:txBody>
      </p:sp>
      <p:pic>
        <p:nvPicPr>
          <p:cNvPr id="5" name="Picture 2" descr="logou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05" y="71438"/>
            <a:ext cx="1835789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just"/>
            <a:r>
              <a:rPr lang="es-ES_tradnl" i="1"/>
              <a:t>	</a:t>
            </a:r>
            <a:endParaRPr lang="es-ES_tradnl" sz="160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908685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u="sng" dirty="0" smtClean="0">
                <a:solidFill>
                  <a:srgbClr val="FFFF00"/>
                </a:solidFill>
              </a:rPr>
              <a:t>Diagnóstico </a:t>
            </a:r>
            <a:r>
              <a:rPr lang="es-ES_tradnl" sz="2800" u="sng" dirty="0">
                <a:solidFill>
                  <a:srgbClr val="FFFF00"/>
                </a:solidFill>
              </a:rPr>
              <a:t>por la imagen</a:t>
            </a:r>
            <a:r>
              <a:rPr lang="es-ES_tradnl" sz="2800" u="sng" dirty="0" smtClean="0">
                <a:solidFill>
                  <a:srgbClr val="FFFF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endParaRPr lang="es-ES_tradnl" sz="2800" u="sng" dirty="0" smtClean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s-ES_tradnl" sz="2800" u="sng" dirty="0" smtClean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s-ES_tradnl" sz="2800" u="sng" dirty="0" smtClean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s-ES_tradnl" sz="2800" u="sng" dirty="0" smtClean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s-ES_tradnl" sz="2800" u="sng" dirty="0" smtClean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s-ES_tradnl" sz="2800" dirty="0" smtClean="0"/>
              <a:t> </a:t>
            </a:r>
            <a:endParaRPr lang="es-ES_tradnl" sz="2800" dirty="0"/>
          </a:p>
          <a:p>
            <a:pPr>
              <a:spcBef>
                <a:spcPct val="50000"/>
              </a:spcBef>
            </a:pP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>
                <a:solidFill>
                  <a:schemeClr val="bg1"/>
                </a:solidFill>
              </a:rPr>
              <a:t>- </a:t>
            </a:r>
            <a:r>
              <a:rPr lang="es-ES_tradnl" sz="2800" dirty="0" smtClean="0">
                <a:solidFill>
                  <a:schemeClr val="bg1"/>
                </a:solidFill>
              </a:rPr>
              <a:t>Lectura ecografía vesical:</a:t>
            </a:r>
            <a:endParaRPr lang="es-ES_tradnl" sz="2800" dirty="0">
              <a:solidFill>
                <a:schemeClr val="bg1"/>
              </a:solidFill>
            </a:endParaRPr>
          </a:p>
        </p:txBody>
      </p:sp>
      <p:pic>
        <p:nvPicPr>
          <p:cNvPr id="40966" name="Picture 6" descr="B2_3_1"/>
          <p:cNvPicPr>
            <a:picLocks noChangeAspect="1" noChangeArrowheads="1"/>
          </p:cNvPicPr>
          <p:nvPr/>
        </p:nvPicPr>
        <p:blipFill>
          <a:blip r:embed="rId2" cstate="print"/>
          <a:srcRect r="5963" b="13444"/>
          <a:stretch>
            <a:fillRect/>
          </a:stretch>
        </p:blipFill>
        <p:spPr bwMode="auto">
          <a:xfrm>
            <a:off x="3815408" y="1214422"/>
            <a:ext cx="5328592" cy="3138956"/>
          </a:xfrm>
          <a:prstGeom prst="rect">
            <a:avLst/>
          </a:prstGeom>
          <a:noFill/>
        </p:spPr>
      </p:pic>
      <p:pic>
        <p:nvPicPr>
          <p:cNvPr id="6" name="Picture 4" descr="tm-vesical"/>
          <p:cNvPicPr>
            <a:picLocks noChangeAspect="1" noChangeArrowheads="1"/>
          </p:cNvPicPr>
          <p:nvPr/>
        </p:nvPicPr>
        <p:blipFill>
          <a:blip r:embed="rId3" cstate="print"/>
          <a:srcRect l="4851" r="9041" b="12984"/>
          <a:stretch>
            <a:fillRect/>
          </a:stretch>
        </p:blipFill>
        <p:spPr bwMode="auto">
          <a:xfrm>
            <a:off x="35496" y="971608"/>
            <a:ext cx="474946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67544" y="33265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51520" y="185727"/>
            <a:ext cx="86764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7</a:t>
            </a:r>
          </a:p>
          <a:p>
            <a:pPr algn="just"/>
            <a:r>
              <a:rPr lang="es-ES" sz="2800" dirty="0" smtClean="0">
                <a:solidFill>
                  <a:schemeClr val="bg1"/>
                </a:solidFill>
              </a:rPr>
              <a:t>-Mujer de 58 años,  antecedentes de dos embarazos y partos normales, HTA en tratamiento con </a:t>
            </a:r>
            <a:r>
              <a:rPr lang="es-ES" sz="2800" dirty="0" err="1" smtClean="0">
                <a:solidFill>
                  <a:schemeClr val="bg1"/>
                </a:solidFill>
              </a:rPr>
              <a:t>enalapril</a:t>
            </a:r>
            <a:r>
              <a:rPr lang="es-ES" sz="2800" dirty="0" smtClean="0">
                <a:solidFill>
                  <a:schemeClr val="bg1"/>
                </a:solidFill>
              </a:rPr>
              <a:t> (10 mg cada 24 horas),  alergia a penicilina.  </a:t>
            </a:r>
          </a:p>
          <a:p>
            <a:pPr algn="just"/>
            <a:endParaRPr lang="es-ES" sz="2800" dirty="0" smtClean="0">
              <a:solidFill>
                <a:schemeClr val="bg1"/>
              </a:solidFill>
            </a:endParaRPr>
          </a:p>
          <a:p>
            <a:pPr algn="just"/>
            <a:r>
              <a:rPr lang="es-ES" sz="2800" dirty="0" smtClean="0">
                <a:solidFill>
                  <a:schemeClr val="bg1"/>
                </a:solidFill>
              </a:rPr>
              <a:t>-Presenta dolor moderado intermitente en hipocondrio derecho, desde hace varios meses,  que incrementa en bipedestación, a veces sensación de plenitud abdominal y dispepsia.  Buen estado general, no anorexia, no perdida de peso. </a:t>
            </a:r>
            <a:r>
              <a:rPr lang="es-ES" sz="2800" dirty="0" err="1" smtClean="0">
                <a:solidFill>
                  <a:schemeClr val="bg1"/>
                </a:solidFill>
              </a:rPr>
              <a:t>Polaquiuria</a:t>
            </a:r>
            <a:r>
              <a:rPr lang="es-ES" sz="2800" dirty="0" smtClean="0">
                <a:solidFill>
                  <a:schemeClr val="bg1"/>
                </a:solidFill>
              </a:rPr>
              <a:t> y urgencia, hábito intestinal normal</a:t>
            </a:r>
          </a:p>
          <a:p>
            <a:pPr algn="just"/>
            <a:endParaRPr lang="es-ES" sz="2800" dirty="0" smtClean="0">
              <a:solidFill>
                <a:schemeClr val="bg1"/>
              </a:solidFill>
            </a:endParaRPr>
          </a:p>
          <a:p>
            <a:pPr algn="just"/>
            <a:r>
              <a:rPr lang="es-ES" sz="2800" dirty="0" smtClean="0">
                <a:solidFill>
                  <a:schemeClr val="bg1"/>
                </a:solidFill>
              </a:rPr>
              <a:t>-Exploración clínica:  Dolor a la palpación en  </a:t>
            </a:r>
            <a:r>
              <a:rPr lang="es-ES" sz="2800" dirty="0" err="1" smtClean="0">
                <a:solidFill>
                  <a:schemeClr val="bg1"/>
                </a:solidFill>
              </a:rPr>
              <a:t>hemiabdomen</a:t>
            </a:r>
            <a:r>
              <a:rPr lang="es-ES" sz="2800" dirty="0" smtClean="0">
                <a:solidFill>
                  <a:schemeClr val="bg1"/>
                </a:solidFill>
              </a:rPr>
              <a:t> derecho  sin defensa pared abdominal,  sensación de masa  móvil, bien delimitada .</a:t>
            </a:r>
          </a:p>
          <a:p>
            <a:pPr algn="just"/>
            <a:r>
              <a:rPr lang="es-ES" sz="2800" dirty="0" smtClean="0">
                <a:solidFill>
                  <a:schemeClr val="bg1"/>
                </a:solidFill>
              </a:rPr>
              <a:t>TA, 140/75 mm Hg; Pulso, 65 l/mi; Temperatura, 36.5ºC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70866" y="260648"/>
            <a:ext cx="793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Interpretar </a:t>
            </a:r>
            <a:r>
              <a:rPr lang="es-ES" sz="2800" dirty="0" err="1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Rx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simple y ecografía de aparato urinario 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1196752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7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Diagnóstico clínico: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Diagnóstico diferencial: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Tratamiento inicial: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¿Qué pruebas complementarias, solicita? razonamiento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98244" y="260648"/>
            <a:ext cx="78341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Interpretar </a:t>
            </a:r>
            <a:r>
              <a:rPr lang="es-ES" sz="2800" dirty="0" err="1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Rx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simple y ecografía de aparato urinario </a:t>
            </a:r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1196752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7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¿Qué pruebas complementarias, solicita? razonamiento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>                               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                                Lectura, estudio radiológico:</a:t>
            </a:r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                                 Resultado otras pruebas:</a:t>
            </a:r>
          </a:p>
        </p:txBody>
      </p:sp>
      <p:pic>
        <p:nvPicPr>
          <p:cNvPr id="6" name="Picture 5" descr="lit-ves"/>
          <p:cNvPicPr>
            <a:picLocks noChangeAspect="1" noChangeArrowheads="1"/>
          </p:cNvPicPr>
          <p:nvPr/>
        </p:nvPicPr>
        <p:blipFill>
          <a:blip r:embed="rId2" cstate="print"/>
          <a:srcRect t="1580"/>
          <a:stretch>
            <a:fillRect/>
          </a:stretch>
        </p:blipFill>
        <p:spPr bwMode="auto">
          <a:xfrm>
            <a:off x="197234" y="2636912"/>
            <a:ext cx="2890453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260648"/>
            <a:ext cx="78341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Interpretar </a:t>
            </a:r>
            <a:r>
              <a:rPr lang="es-ES" sz="2800" dirty="0" err="1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Rx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simple y ecografía de aparato urinario </a:t>
            </a:r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908720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7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¿Que aporta la ecografía abdominal en este paciente?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Lectura y diagnóstico ecográfico: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6" descr="DSC002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534" y="2492896"/>
            <a:ext cx="3552393" cy="2664296"/>
          </a:xfrm>
          <a:prstGeom prst="rect">
            <a:avLst/>
          </a:prstGeom>
          <a:noFill/>
        </p:spPr>
      </p:pic>
      <p:pic>
        <p:nvPicPr>
          <p:cNvPr id="6" name="Picture 13" descr="ec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92896"/>
            <a:ext cx="4014787" cy="265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67544" y="260649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7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Imagen A                                       Imagen B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Razonamiento:</a:t>
            </a:r>
          </a:p>
        </p:txBody>
      </p:sp>
      <p:pic>
        <p:nvPicPr>
          <p:cNvPr id="4" name="Picture 7" descr="DSC00475"/>
          <p:cNvPicPr>
            <a:picLocks noChangeAspect="1" noChangeArrowheads="1"/>
          </p:cNvPicPr>
          <p:nvPr/>
        </p:nvPicPr>
        <p:blipFill>
          <a:blip r:embed="rId2" cstate="print"/>
          <a:srcRect l="6747" t="10130" r="9388" b="5050"/>
          <a:stretch>
            <a:fillRect/>
          </a:stretch>
        </p:blipFill>
        <p:spPr bwMode="auto">
          <a:xfrm>
            <a:off x="4644008" y="620688"/>
            <a:ext cx="4176464" cy="3168352"/>
          </a:xfrm>
          <a:prstGeom prst="rect">
            <a:avLst/>
          </a:prstGeom>
          <a:noFill/>
        </p:spPr>
      </p:pic>
      <p:pic>
        <p:nvPicPr>
          <p:cNvPr id="6" name="Picture 4" descr="leio7"/>
          <p:cNvPicPr>
            <a:picLocks noChangeAspect="1" noChangeArrowheads="1"/>
          </p:cNvPicPr>
          <p:nvPr/>
        </p:nvPicPr>
        <p:blipFill>
          <a:blip r:embed="rId3" cstate="print"/>
          <a:srcRect l="3489" t="9482" b="4679"/>
          <a:stretch>
            <a:fillRect/>
          </a:stretch>
        </p:blipFill>
        <p:spPr bwMode="auto">
          <a:xfrm rot="60000">
            <a:off x="348017" y="872727"/>
            <a:ext cx="4152002" cy="2842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67544" y="399430"/>
            <a:ext cx="83529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7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¿Necesita otros estudios para completar el diagnóstico?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No, Diagnóstico: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Sí,  ¿Pruebas y que espera de ellas?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Diagnóstico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67544" y="332656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7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¿En este caso puede estar indicado algún procedimiento terapéutico? Comentario:</a:t>
            </a:r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838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60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60362" y="44624"/>
            <a:ext cx="882015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dirty="0">
                <a:solidFill>
                  <a:srgbClr val="FF3300"/>
                </a:solidFill>
              </a:rPr>
              <a:t> </a:t>
            </a:r>
            <a:r>
              <a:rPr lang="es-ES_tradnl" sz="2800" u="sng" dirty="0" smtClean="0">
                <a:solidFill>
                  <a:srgbClr val="FFFF00"/>
                </a:solidFill>
              </a:rPr>
              <a:t>Diagnóstico por imagen:</a:t>
            </a:r>
            <a:r>
              <a:rPr lang="es-ES_tradnl" sz="2800" u="sng" dirty="0" smtClean="0"/>
              <a:t> </a:t>
            </a:r>
          </a:p>
          <a:p>
            <a:pPr>
              <a:spcBef>
                <a:spcPct val="50000"/>
              </a:spcBef>
            </a:pPr>
            <a:endParaRPr lang="es-ES_tradnl" sz="2800" u="sng" dirty="0" smtClean="0"/>
          </a:p>
          <a:p>
            <a:pPr>
              <a:spcBef>
                <a:spcPct val="50000"/>
              </a:spcBef>
            </a:pPr>
            <a:endParaRPr lang="es-ES_tradnl" sz="2800" u="sng" dirty="0" smtClean="0"/>
          </a:p>
          <a:p>
            <a:pPr>
              <a:spcBef>
                <a:spcPct val="50000"/>
              </a:spcBef>
            </a:pPr>
            <a:endParaRPr lang="es-ES_tradnl" sz="2800" u="sng" dirty="0" smtClean="0"/>
          </a:p>
          <a:p>
            <a:pPr>
              <a:spcBef>
                <a:spcPct val="50000"/>
              </a:spcBef>
            </a:pPr>
            <a:endParaRPr lang="es-ES_tradnl" sz="2800" u="sng" dirty="0" smtClean="0"/>
          </a:p>
          <a:p>
            <a:pPr>
              <a:spcBef>
                <a:spcPct val="50000"/>
              </a:spcBef>
            </a:pPr>
            <a:endParaRPr lang="es-ES_tradnl" sz="2800" u="sng" dirty="0" smtClean="0"/>
          </a:p>
          <a:p>
            <a:pPr>
              <a:spcBef>
                <a:spcPct val="50000"/>
              </a:spcBef>
            </a:pPr>
            <a:endParaRPr lang="es-ES_tradnl" sz="2800" u="sng" dirty="0" smtClean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_tradnl" sz="2800" dirty="0" smtClean="0">
                <a:solidFill>
                  <a:schemeClr val="bg1"/>
                </a:solidFill>
              </a:rPr>
              <a:t>Lectura ecografía vesical y próstata:</a:t>
            </a:r>
            <a:endParaRPr lang="es-ES_tradnl" sz="2800" dirty="0">
              <a:solidFill>
                <a:schemeClr val="bg1"/>
              </a:solidFill>
            </a:endParaRPr>
          </a:p>
        </p:txBody>
      </p:sp>
      <p:pic>
        <p:nvPicPr>
          <p:cNvPr id="36870" name="Picture 6" descr="C2_2_1"/>
          <p:cNvPicPr>
            <a:picLocks noChangeAspect="1" noChangeArrowheads="1"/>
          </p:cNvPicPr>
          <p:nvPr/>
        </p:nvPicPr>
        <p:blipFill>
          <a:blip r:embed="rId2" cstate="print"/>
          <a:srcRect l="5671" t="8472" r="2192" b="4787"/>
          <a:stretch>
            <a:fillRect/>
          </a:stretch>
        </p:blipFill>
        <p:spPr bwMode="auto">
          <a:xfrm>
            <a:off x="71406" y="764704"/>
            <a:ext cx="5707951" cy="3600400"/>
          </a:xfrm>
          <a:prstGeom prst="rect">
            <a:avLst/>
          </a:prstGeom>
          <a:noFill/>
        </p:spPr>
      </p:pic>
      <p:pic>
        <p:nvPicPr>
          <p:cNvPr id="6" name="Picture 5" descr="C3_2_2"/>
          <p:cNvPicPr>
            <a:picLocks noChangeAspect="1" noChangeArrowheads="1"/>
          </p:cNvPicPr>
          <p:nvPr/>
        </p:nvPicPr>
        <p:blipFill>
          <a:blip r:embed="rId3" cstate="print"/>
          <a:srcRect l="11339" r="3611" b="6212"/>
          <a:stretch>
            <a:fillRect/>
          </a:stretch>
        </p:blipFill>
        <p:spPr bwMode="auto">
          <a:xfrm>
            <a:off x="5286380" y="1357298"/>
            <a:ext cx="3857620" cy="2828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359</Words>
  <Application>Microsoft Office PowerPoint</Application>
  <PresentationFormat>Presentación en pantalla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usuario</cp:lastModifiedBy>
  <cp:revision>11</cp:revision>
  <dcterms:created xsi:type="dcterms:W3CDTF">2012-07-22T17:52:16Z</dcterms:created>
  <dcterms:modified xsi:type="dcterms:W3CDTF">2012-09-28T18:02:47Z</dcterms:modified>
</cp:coreProperties>
</file>