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5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D1CD-D6DD-458A-9A18-E732F92EDC19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02CF-5584-4E3F-A353-DE2A617C35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467544" y="251278"/>
            <a:ext cx="86764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          </a:t>
            </a:r>
            <a:r>
              <a:rPr lang="es-ES" sz="2400" b="1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FORMACIÓN </a:t>
            </a:r>
            <a:r>
              <a:rPr lang="es-ES" sz="2400" b="1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PRÁCTICA EN UROLOGÍA – 9</a:t>
            </a:r>
          </a:p>
          <a:p>
            <a:pPr algn="just">
              <a:spcAft>
                <a:spcPts val="0"/>
              </a:spcAft>
            </a:pPr>
            <a:endParaRPr lang="es-ES" sz="2800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  <a:p>
            <a:pPr algn="just">
              <a:spcAft>
                <a:spcPts val="0"/>
              </a:spcAft>
            </a:pPr>
            <a:endParaRPr lang="es-ES" sz="800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  <a:p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OBJETIVOS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Realizar un sondaje vesical masculino y femenino </a:t>
            </a:r>
          </a:p>
          <a:p>
            <a:endParaRPr lang="es-ES" sz="2800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  <a:p>
            <a:endParaRPr lang="es-ES" sz="2800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95536" y="247037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ACTIVIDADES PARA EL ALUMNO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-Realizar un sondaje vesical femenino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-Realizar sondaje vesical masculino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-Conocer cuidados paciente </a:t>
            </a:r>
            <a:endParaRPr lang="es-ES" sz="2800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95536" y="4500570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EVALUACIÓN</a:t>
            </a:r>
            <a:r>
              <a:rPr lang="es-ES" sz="2800" dirty="0" smtClean="0"/>
              <a:t> 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-Simular sondaje vesical masculino y femenino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-Tratamiento y/o profilaxis infección urinaria en pacientes con sonda vesical </a:t>
            </a:r>
            <a:endParaRPr lang="es-ES" sz="2800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</p:txBody>
      </p:sp>
      <p:pic>
        <p:nvPicPr>
          <p:cNvPr id="5" name="Picture 2" descr="logou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05" y="71438"/>
            <a:ext cx="1835789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1520" y="185727"/>
            <a:ext cx="867645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CASO CLÍNICO –  9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pPr algn="just"/>
            <a:r>
              <a:rPr lang="es-ES" sz="2800" dirty="0" smtClean="0">
                <a:solidFill>
                  <a:schemeClr val="bg1"/>
                </a:solidFill>
              </a:rPr>
              <a:t>-Hombre de 60 años,  antecedentes de litiasis renal y </a:t>
            </a:r>
            <a:r>
              <a:rPr lang="es-ES" sz="2800" dirty="0" err="1" smtClean="0">
                <a:solidFill>
                  <a:schemeClr val="bg1"/>
                </a:solidFill>
              </a:rPr>
              <a:t>ureteral</a:t>
            </a:r>
            <a:r>
              <a:rPr lang="es-ES" sz="2800" dirty="0" smtClean="0">
                <a:solidFill>
                  <a:schemeClr val="bg1"/>
                </a:solidFill>
              </a:rPr>
              <a:t> izquierda tratada con LEOC, </a:t>
            </a:r>
            <a:r>
              <a:rPr lang="es-ES" sz="2800" dirty="0" err="1" smtClean="0">
                <a:solidFill>
                  <a:schemeClr val="bg1"/>
                </a:solidFill>
              </a:rPr>
              <a:t>Hemicolectomía</a:t>
            </a:r>
            <a:r>
              <a:rPr lang="es-ES" sz="2800" dirty="0" smtClean="0">
                <a:solidFill>
                  <a:schemeClr val="bg1"/>
                </a:solidFill>
              </a:rPr>
              <a:t> derecha por Ca de colon, disuria leve desde hace 2 años.  </a:t>
            </a:r>
          </a:p>
          <a:p>
            <a:pPr algn="just"/>
            <a:endParaRPr lang="es-ES" sz="2800" dirty="0" smtClean="0">
              <a:solidFill>
                <a:schemeClr val="bg1"/>
              </a:solidFill>
            </a:endParaRPr>
          </a:p>
          <a:p>
            <a:pPr algn="just"/>
            <a:r>
              <a:rPr lang="es-ES" sz="2800" dirty="0" smtClean="0">
                <a:solidFill>
                  <a:schemeClr val="bg1"/>
                </a:solidFill>
              </a:rPr>
              <a:t>-Presenta dolor abdominal, nauseas y sudoración desde hace 6 horas, última micción hace 10 horas, posteriormente no ha conseguido orinar las dos veces que lo ha intentado. </a:t>
            </a:r>
          </a:p>
          <a:p>
            <a:pPr algn="just"/>
            <a:endParaRPr lang="es-ES" sz="2800" dirty="0" smtClean="0">
              <a:solidFill>
                <a:schemeClr val="bg1"/>
              </a:solidFill>
            </a:endParaRPr>
          </a:p>
          <a:p>
            <a:pPr algn="just"/>
            <a:r>
              <a:rPr lang="es-ES" sz="2800" dirty="0" smtClean="0">
                <a:solidFill>
                  <a:schemeClr val="bg1"/>
                </a:solidFill>
              </a:rPr>
              <a:t>-Exploración clínica:  Dolor a la palpación en  </a:t>
            </a:r>
            <a:r>
              <a:rPr lang="es-ES" sz="2800" dirty="0" err="1" smtClean="0">
                <a:solidFill>
                  <a:schemeClr val="bg1"/>
                </a:solidFill>
              </a:rPr>
              <a:t>hemiabdomen</a:t>
            </a:r>
            <a:r>
              <a:rPr lang="es-ES" sz="2800" dirty="0" smtClean="0">
                <a:solidFill>
                  <a:schemeClr val="bg1"/>
                </a:solidFill>
              </a:rPr>
              <a:t> derecho  sin defensa pared abdominal,  hipogastrio no doloroso a palpación profunda.</a:t>
            </a:r>
          </a:p>
          <a:p>
            <a:pPr algn="just"/>
            <a:r>
              <a:rPr lang="es-ES" sz="2800" dirty="0" smtClean="0">
                <a:solidFill>
                  <a:schemeClr val="bg1"/>
                </a:solidFill>
              </a:rPr>
              <a:t>TA, 165/95 mm Hg; Pulso, 85 l/mi; Temperatura, 36.5ºC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0005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FORMACIÓN PRÁCTICA EN UROLOGÍA – 9</a:t>
            </a:r>
            <a:b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</a:br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/>
            </a:r>
            <a:b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</a:br>
            <a:r>
              <a:rPr lang="es-ES" sz="28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Indicaciones cateterismo</a:t>
            </a:r>
            <a:r>
              <a:rPr lang="es-E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vesical masculino y femenino </a:t>
            </a:r>
            <a:r>
              <a:rPr lang="es-ES" sz="2800" dirty="0" smtClean="0">
                <a:solidFill>
                  <a:schemeClr val="bg1"/>
                </a:solidFill>
              </a:rPr>
              <a:t/>
            </a:r>
            <a:br>
              <a:rPr lang="es-ES" sz="2800" dirty="0" smtClean="0">
                <a:solidFill>
                  <a:schemeClr val="bg1"/>
                </a:solidFill>
              </a:rPr>
            </a:br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/>
            </a:r>
            <a:b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</a:br>
            <a:endParaRPr lang="es-ES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85720" y="1285860"/>
            <a:ext cx="8143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Objetivos del sondaje vesical</a:t>
            </a:r>
          </a:p>
          <a:p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Facilitar el drenaje de la orina para aliviar la </a:t>
            </a:r>
            <a:r>
              <a:rPr lang="es-E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retención </a:t>
            </a:r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aguda o crónica.</a:t>
            </a:r>
          </a:p>
          <a:p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Obtener un continuo drenaje vesical durante el pre, </a:t>
            </a:r>
            <a:r>
              <a:rPr lang="es-E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</a:t>
            </a:r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 postoperatorio.</a:t>
            </a:r>
          </a:p>
          <a:p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Permitir el drenaje de la orina en pacientes con disfunción </a:t>
            </a:r>
            <a:r>
              <a:rPr lang="es-E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neurógena</a:t>
            </a:r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 vejiga.</a:t>
            </a:r>
          </a:p>
          <a:p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Determinar la medición precisa del drenaje de orina en pacientes en estado crítico.</a:t>
            </a:r>
            <a:endParaRPr lang="es-E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6" descr="C2_2_1"/>
          <p:cNvPicPr>
            <a:picLocks noChangeAspect="1" noChangeArrowheads="1"/>
          </p:cNvPicPr>
          <p:nvPr/>
        </p:nvPicPr>
        <p:blipFill>
          <a:blip r:embed="rId2" cstate="print"/>
          <a:srcRect l="5671" t="8472" r="2192" b="4787"/>
          <a:stretch>
            <a:fillRect/>
          </a:stretch>
        </p:blipFill>
        <p:spPr bwMode="auto">
          <a:xfrm>
            <a:off x="4650527" y="4294000"/>
            <a:ext cx="4064877" cy="2564000"/>
          </a:xfrm>
          <a:prstGeom prst="rect">
            <a:avLst/>
          </a:prstGeom>
          <a:noFill/>
        </p:spPr>
      </p:pic>
      <p:pic>
        <p:nvPicPr>
          <p:cNvPr id="7" name="Picture 10" descr="http://t0.gstatic.com/images?q=tbn:ANd9GcQmis0WKXhHsYSeoHjokrKMASVKEtWTcGEwmhacsVYp1EJ1ovx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336" y="4714884"/>
            <a:ext cx="402822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06" y="-7146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FORMACIÓN PRÁCTICA EN UROLOGÍA – 9</a:t>
            </a:r>
            <a:endParaRPr lang="es-E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1071546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MATERIAL NECESARIO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Mesa auxiliar, carro o </a:t>
            </a:r>
            <a:r>
              <a:rPr lang="pt-BR" dirty="0" err="1" smtClean="0">
                <a:solidFill>
                  <a:schemeClr val="bg1"/>
                </a:solidFill>
              </a:rPr>
              <a:t>batea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Guantes de un solo uso y </a:t>
            </a:r>
            <a:r>
              <a:rPr lang="es-ES" dirty="0" err="1" smtClean="0">
                <a:solidFill>
                  <a:schemeClr val="bg1"/>
                </a:solidFill>
              </a:rPr>
              <a:t>esteriles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Agua, </a:t>
            </a:r>
            <a:r>
              <a:rPr lang="es-ES" dirty="0" err="1" smtClean="0">
                <a:solidFill>
                  <a:schemeClr val="bg1"/>
                </a:solidFill>
              </a:rPr>
              <a:t>jabon</a:t>
            </a:r>
            <a:r>
              <a:rPr lang="es-ES" dirty="0" smtClean="0">
                <a:solidFill>
                  <a:schemeClr val="bg1"/>
                </a:solidFill>
              </a:rPr>
              <a:t> y gasas </a:t>
            </a:r>
            <a:r>
              <a:rPr lang="es-ES" dirty="0" err="1" smtClean="0">
                <a:solidFill>
                  <a:schemeClr val="bg1"/>
                </a:solidFill>
              </a:rPr>
              <a:t>esteriles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 err="1" smtClean="0">
                <a:solidFill>
                  <a:schemeClr val="bg1"/>
                </a:solidFill>
              </a:rPr>
              <a:t>Solucion</a:t>
            </a:r>
            <a:r>
              <a:rPr lang="es-ES" dirty="0" smtClean="0">
                <a:solidFill>
                  <a:schemeClr val="bg1"/>
                </a:solidFill>
              </a:rPr>
              <a:t> de </a:t>
            </a:r>
            <a:r>
              <a:rPr lang="es-ES" dirty="0" err="1" smtClean="0">
                <a:solidFill>
                  <a:schemeClr val="bg1"/>
                </a:solidFill>
              </a:rPr>
              <a:t>Clorhexidina</a:t>
            </a:r>
            <a:r>
              <a:rPr lang="es-ES" dirty="0" smtClean="0">
                <a:solidFill>
                  <a:schemeClr val="bg1"/>
                </a:solidFill>
              </a:rPr>
              <a:t> al 0,02%.</a:t>
            </a:r>
          </a:p>
          <a:p>
            <a:r>
              <a:rPr lang="es-ES" dirty="0" err="1" smtClean="0">
                <a:solidFill>
                  <a:schemeClr val="bg1"/>
                </a:solidFill>
              </a:rPr>
              <a:t>Pano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esteril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Lubricante hidrosoluble </a:t>
            </a:r>
            <a:r>
              <a:rPr lang="es-ES" dirty="0" err="1" smtClean="0">
                <a:solidFill>
                  <a:schemeClr val="bg1"/>
                </a:solidFill>
              </a:rPr>
              <a:t>urologico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Dos </a:t>
            </a:r>
            <a:r>
              <a:rPr lang="pt-BR" dirty="0" err="1" smtClean="0">
                <a:solidFill>
                  <a:schemeClr val="bg1"/>
                </a:solidFill>
              </a:rPr>
              <a:t>jeringas</a:t>
            </a:r>
            <a:r>
              <a:rPr lang="pt-BR" dirty="0" smtClean="0">
                <a:solidFill>
                  <a:schemeClr val="bg1"/>
                </a:solidFill>
              </a:rPr>
              <a:t> de 10 CC.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Ampolla de agua destilada </a:t>
            </a:r>
            <a:r>
              <a:rPr lang="es-ES" dirty="0" err="1" smtClean="0">
                <a:solidFill>
                  <a:schemeClr val="bg1"/>
                </a:solidFill>
              </a:rPr>
              <a:t>esteril</a:t>
            </a:r>
            <a:r>
              <a:rPr lang="es-ES" dirty="0" smtClean="0">
                <a:solidFill>
                  <a:schemeClr val="bg1"/>
                </a:solidFill>
              </a:rPr>
              <a:t> para inflar el globo o </a:t>
            </a:r>
            <a:r>
              <a:rPr lang="es-ES" dirty="0" err="1" smtClean="0">
                <a:solidFill>
                  <a:schemeClr val="bg1"/>
                </a:solidFill>
              </a:rPr>
              <a:t>balon</a:t>
            </a:r>
            <a:r>
              <a:rPr lang="es-ES" dirty="0" smtClean="0">
                <a:solidFill>
                  <a:schemeClr val="bg1"/>
                </a:solidFill>
              </a:rPr>
              <a:t> de la sonda.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Sonda vesical </a:t>
            </a:r>
            <a:r>
              <a:rPr lang="es-ES" dirty="0" err="1" smtClean="0">
                <a:solidFill>
                  <a:schemeClr val="bg1"/>
                </a:solidFill>
              </a:rPr>
              <a:t>esteril</a:t>
            </a:r>
            <a:r>
              <a:rPr lang="es-ES" dirty="0" smtClean="0">
                <a:solidFill>
                  <a:schemeClr val="bg1"/>
                </a:solidFill>
              </a:rPr>
              <a:t>. Tipo y numero </a:t>
            </a:r>
            <a:r>
              <a:rPr lang="es-ES" dirty="0" err="1" smtClean="0">
                <a:solidFill>
                  <a:schemeClr val="bg1"/>
                </a:solidFill>
              </a:rPr>
              <a:t>segun</a:t>
            </a:r>
            <a:r>
              <a:rPr lang="es-ES" dirty="0" smtClean="0">
                <a:solidFill>
                  <a:schemeClr val="bg1"/>
                </a:solidFill>
              </a:rPr>
              <a:t> necesidad.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Bolsa colectora </a:t>
            </a:r>
            <a:r>
              <a:rPr lang="es-ES" dirty="0" err="1" smtClean="0">
                <a:solidFill>
                  <a:schemeClr val="bg1"/>
                </a:solidFill>
              </a:rPr>
              <a:t>esteril</a:t>
            </a:r>
            <a:r>
              <a:rPr lang="es-ES" dirty="0" smtClean="0">
                <a:solidFill>
                  <a:schemeClr val="bg1"/>
                </a:solidFill>
              </a:rPr>
              <a:t> de circuito cerrado.</a:t>
            </a:r>
          </a:p>
          <a:p>
            <a:r>
              <a:rPr lang="pt-BR" dirty="0" err="1" smtClean="0">
                <a:solidFill>
                  <a:schemeClr val="bg1"/>
                </a:solidFill>
              </a:rPr>
              <a:t>Colgador</a:t>
            </a:r>
            <a:r>
              <a:rPr lang="pt-BR" dirty="0" smtClean="0">
                <a:solidFill>
                  <a:schemeClr val="bg1"/>
                </a:solidFill>
              </a:rPr>
              <a:t> de bolsa de </a:t>
            </a:r>
            <a:r>
              <a:rPr lang="pt-BR" dirty="0" err="1" smtClean="0">
                <a:solidFill>
                  <a:schemeClr val="bg1"/>
                </a:solidFill>
              </a:rPr>
              <a:t>orina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9" name="Picture 4" descr="http://www.eccpn.aibarra.org/temario/seccion9/capitulo141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3941" y="3857628"/>
            <a:ext cx="4010025" cy="288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06" y="-7146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FORMACIÓN PRÁCTICA EN UROLOGÍA – 9</a:t>
            </a:r>
            <a:endParaRPr lang="es-E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1071546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MATERIAL NECESARIO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Sonda vesical </a:t>
            </a:r>
            <a:r>
              <a:rPr lang="es-ES" dirty="0" err="1" smtClean="0">
                <a:solidFill>
                  <a:schemeClr val="bg1"/>
                </a:solidFill>
              </a:rPr>
              <a:t>esteril</a:t>
            </a:r>
            <a:r>
              <a:rPr lang="es-ES" dirty="0" smtClean="0">
                <a:solidFill>
                  <a:schemeClr val="bg1"/>
                </a:solidFill>
              </a:rPr>
              <a:t>. Tipo y numero </a:t>
            </a:r>
            <a:r>
              <a:rPr lang="es-ES" dirty="0" err="1" smtClean="0">
                <a:solidFill>
                  <a:schemeClr val="bg1"/>
                </a:solidFill>
              </a:rPr>
              <a:t>segun</a:t>
            </a:r>
            <a:r>
              <a:rPr lang="es-ES" dirty="0" smtClean="0">
                <a:solidFill>
                  <a:schemeClr val="bg1"/>
                </a:solidFill>
              </a:rPr>
              <a:t> necesidad.</a:t>
            </a:r>
          </a:p>
        </p:txBody>
      </p:sp>
      <p:pic>
        <p:nvPicPr>
          <p:cNvPr id="10" name="Picture 2" descr="http://www.eccpn.aibarra.org/temario/seccion9/capitulo141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4267200" cy="2971801"/>
          </a:xfrm>
          <a:prstGeom prst="rect">
            <a:avLst/>
          </a:prstGeom>
          <a:noFill/>
        </p:spPr>
      </p:pic>
      <p:pic>
        <p:nvPicPr>
          <p:cNvPr id="6" name="Picture 6" descr="http://www.boloncol.com/images/stories/boletin12/thumbnails/thumb_sondas3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143116"/>
            <a:ext cx="2857500" cy="2009776"/>
          </a:xfrm>
          <a:prstGeom prst="rect">
            <a:avLst/>
          </a:prstGeom>
          <a:noFill/>
        </p:spPr>
      </p:pic>
      <p:pic>
        <p:nvPicPr>
          <p:cNvPr id="7" name="Picture 18" descr="http://3.bp.blogspot.com/_HZIO9Uu6NHY/TIDkD6M1hhI/AAAAAAAAAww/5JTDu2NKLpY/s320/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4214818"/>
            <a:ext cx="2381250" cy="2533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06" y="-7146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FORMACIÓN PRÁCTICA EN UROLOGÍA – 9</a:t>
            </a:r>
            <a:endParaRPr lang="es-ES" sz="2800" dirty="0"/>
          </a:p>
        </p:txBody>
      </p:sp>
      <p:sp>
        <p:nvSpPr>
          <p:cNvPr id="9" name="8 Rectángulo"/>
          <p:cNvSpPr/>
          <p:nvPr/>
        </p:nvSpPr>
        <p:spPr>
          <a:xfrm>
            <a:off x="428596" y="1285860"/>
            <a:ext cx="814393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Preparación previa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 </a:t>
            </a:r>
          </a:p>
          <a:p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Colocar al paciente en decúbito supino.</a:t>
            </a:r>
          </a:p>
          <a:p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Lavado de manos según protocolo del hospital y colocación de guantes.</a:t>
            </a:r>
          </a:p>
          <a:p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Lavado de genitales con agua y jabón</a:t>
            </a:r>
          </a:p>
          <a:p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Secado de la zona con gasa estéril.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i.ytimg.com/vi/ScADzTFxaEY/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214686"/>
            <a:ext cx="4572000" cy="3409951"/>
          </a:xfrm>
          <a:prstGeom prst="rect">
            <a:avLst/>
          </a:prstGeom>
          <a:noFill/>
        </p:spPr>
      </p:pic>
      <p:pic>
        <p:nvPicPr>
          <p:cNvPr id="12" name="Picture 22" descr="http://www.hospitalia.cl/imagenes/Productos/Lista/L3351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500438"/>
            <a:ext cx="285752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06" y="-7146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FORMACIÓN PRÁCTICA EN UROLOGÍA – 9</a:t>
            </a:r>
            <a:endParaRPr lang="es-ES" sz="2800" dirty="0"/>
          </a:p>
        </p:txBody>
      </p:sp>
      <p:pic>
        <p:nvPicPr>
          <p:cNvPr id="6" name="Picture 8" descr="http://1.bp.blogspot.com/_WVH4eQ9AeJU/SLe7ONEbSHI/AAAAAAAAACY/O-7yjnSLOmU/s320/101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727" y="1357298"/>
            <a:ext cx="3315893" cy="2652714"/>
          </a:xfrm>
          <a:prstGeom prst="rect">
            <a:avLst/>
          </a:prstGeom>
          <a:noFill/>
        </p:spPr>
      </p:pic>
      <p:pic>
        <p:nvPicPr>
          <p:cNvPr id="7" name="Picture 12" descr="http://www.medical-simulator.com/img/productos/D1650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143380"/>
            <a:ext cx="2438400" cy="2438400"/>
          </a:xfrm>
          <a:prstGeom prst="rect">
            <a:avLst/>
          </a:prstGeom>
          <a:noFill/>
        </p:spPr>
      </p:pic>
      <p:pic>
        <p:nvPicPr>
          <p:cNvPr id="8" name="Picture 20" descr="http://www.medical-simulator.com/img/productos/D1665_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643182"/>
            <a:ext cx="3776673" cy="3776673"/>
          </a:xfrm>
          <a:prstGeom prst="rect">
            <a:avLst/>
          </a:prstGeom>
          <a:noFill/>
        </p:spPr>
      </p:pic>
      <p:pic>
        <p:nvPicPr>
          <p:cNvPr id="10" name="Picture 16" descr="http://www.medical-simulator.com/img/productos/D50_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1285860"/>
            <a:ext cx="3357586" cy="3166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06" y="-7146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        FORMACIÓN PRÁCTICA EN UROLOGÍA – 9</a:t>
            </a:r>
            <a:endParaRPr lang="es-ES" sz="2800" dirty="0"/>
          </a:p>
        </p:txBody>
      </p:sp>
      <p:pic>
        <p:nvPicPr>
          <p:cNvPr id="13" name="Picture 10" descr="http://t0.gstatic.com/images?q=tbn:ANd9GcQmis0WKXhHsYSeoHjokrKMASVKEtWTcGEwmhacsVYp1EJ1ovx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914" y="1142984"/>
            <a:ext cx="6658796" cy="3188416"/>
          </a:xfrm>
          <a:prstGeom prst="rect">
            <a:avLst/>
          </a:prstGeom>
          <a:noFill/>
        </p:spPr>
      </p:pic>
      <p:pic>
        <p:nvPicPr>
          <p:cNvPr id="9" name="Picture 16" descr="http://www.medical-simulator.com/img/productos/D50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500438"/>
            <a:ext cx="3357586" cy="3166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467544" y="260648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800" dirty="0" smtClean="0">
              <a:solidFill>
                <a:schemeClr val="bg1"/>
              </a:solidFill>
            </a:endParaRPr>
          </a:p>
          <a:p>
            <a:endParaRPr lang="es-ES" sz="2800" dirty="0">
              <a:solidFill>
                <a:schemeClr val="bg1"/>
              </a:solidFill>
            </a:endParaRPr>
          </a:p>
          <a:p>
            <a:endParaRPr lang="es-ES" sz="2800" dirty="0" smtClean="0">
              <a:solidFill>
                <a:schemeClr val="bg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57158" y="537592"/>
            <a:ext cx="850112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Bibliografía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1. Grasa </a:t>
            </a:r>
            <a:r>
              <a:rPr lang="es-ES" dirty="0" err="1" smtClean="0">
                <a:solidFill>
                  <a:schemeClr val="bg1"/>
                </a:solidFill>
              </a:rPr>
              <a:t>Lambea</a:t>
            </a:r>
            <a:r>
              <a:rPr lang="es-ES" dirty="0" smtClean="0">
                <a:solidFill>
                  <a:schemeClr val="bg1"/>
                </a:solidFill>
              </a:rPr>
              <a:t> I. Cateterismo vesical y mantenimiento de la sonda. En: </a:t>
            </a:r>
            <a:r>
              <a:rPr lang="es-ES" dirty="0" err="1" smtClean="0">
                <a:solidFill>
                  <a:schemeClr val="bg1"/>
                </a:solidFill>
              </a:rPr>
              <a:t>Semfyc</a:t>
            </a:r>
            <a:r>
              <a:rPr lang="es-ES" dirty="0" smtClean="0">
                <a:solidFill>
                  <a:schemeClr val="bg1"/>
                </a:solidFill>
              </a:rPr>
              <a:t>. Guía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de Actuación en Atención Primaria. 3 ed. Barcelona: </a:t>
            </a:r>
            <a:r>
              <a:rPr lang="es-ES" dirty="0" err="1" smtClean="0">
                <a:solidFill>
                  <a:schemeClr val="bg1"/>
                </a:solidFill>
              </a:rPr>
              <a:t>semfyc</a:t>
            </a:r>
            <a:r>
              <a:rPr lang="es-ES" dirty="0" smtClean="0">
                <a:solidFill>
                  <a:schemeClr val="bg1"/>
                </a:solidFill>
              </a:rPr>
              <a:t> ediciones;2006. p.1695-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703.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2. Grupos de Enfermedades Infecciosas de Sociedades Catalana, Madrileña, Balear y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Valenciana. Manual de Enfermedades Infecciosas en Atención Primaria. 2 ed. Madrid: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Semfyc;2005.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3. </a:t>
            </a:r>
            <a:r>
              <a:rPr lang="es-ES" dirty="0" err="1" smtClean="0">
                <a:solidFill>
                  <a:schemeClr val="bg1"/>
                </a:solidFill>
              </a:rPr>
              <a:t>Niël-Weise</a:t>
            </a:r>
            <a:r>
              <a:rPr lang="es-ES" dirty="0" smtClean="0">
                <a:solidFill>
                  <a:schemeClr val="bg1"/>
                </a:solidFill>
              </a:rPr>
              <a:t> BS, Van den </a:t>
            </a:r>
            <a:r>
              <a:rPr lang="es-ES" dirty="0" err="1" smtClean="0">
                <a:solidFill>
                  <a:schemeClr val="bg1"/>
                </a:solidFill>
              </a:rPr>
              <a:t>Broek</a:t>
            </a:r>
            <a:r>
              <a:rPr lang="es-ES" dirty="0" smtClean="0">
                <a:solidFill>
                  <a:schemeClr val="bg1"/>
                </a:solidFill>
              </a:rPr>
              <a:t> PJ. Normas para el uso de sondas vesicales para el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drenaje vesical prolongado (Revisión Cochrane traducida). En: Biblioteca Cochrane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Plus, 2006, número 1. </a:t>
            </a:r>
            <a:r>
              <a:rPr lang="es-ES" dirty="0" err="1" smtClean="0">
                <a:solidFill>
                  <a:schemeClr val="bg1"/>
                </a:solidFill>
              </a:rPr>
              <a:t>Oxford:update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Sotware</a:t>
            </a:r>
            <a:r>
              <a:rPr lang="es-ES" dirty="0" smtClean="0">
                <a:solidFill>
                  <a:schemeClr val="bg1"/>
                </a:solidFill>
              </a:rPr>
              <a:t> Ltd. (Traducida de </a:t>
            </a:r>
            <a:r>
              <a:rPr lang="es-ES" dirty="0" err="1" smtClean="0">
                <a:solidFill>
                  <a:schemeClr val="bg1"/>
                </a:solidFill>
              </a:rPr>
              <a:t>The</a:t>
            </a:r>
            <a:r>
              <a:rPr lang="es-ES" dirty="0" smtClean="0">
                <a:solidFill>
                  <a:schemeClr val="bg1"/>
                </a:solidFill>
              </a:rPr>
              <a:t> Cochrane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Library, 2006 Issue 1.Chichester, UK: John Wiley &amp; </a:t>
            </a:r>
            <a:r>
              <a:rPr lang="en-US" dirty="0" err="1" smtClean="0">
                <a:solidFill>
                  <a:schemeClr val="bg1"/>
                </a:solidFill>
              </a:rPr>
              <a:t>Sond</a:t>
            </a:r>
            <a:r>
              <a:rPr lang="en-US" dirty="0" smtClean="0">
                <a:solidFill>
                  <a:schemeClr val="bg1"/>
                </a:solidFill>
              </a:rPr>
              <a:t> Ltd.)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http://www.update-software.com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4. </a:t>
            </a:r>
            <a:r>
              <a:rPr lang="es-ES" dirty="0" err="1" smtClean="0">
                <a:solidFill>
                  <a:schemeClr val="bg1"/>
                </a:solidFill>
              </a:rPr>
              <a:t>Niël-Weise</a:t>
            </a:r>
            <a:r>
              <a:rPr lang="es-ES" dirty="0" smtClean="0">
                <a:solidFill>
                  <a:schemeClr val="bg1"/>
                </a:solidFill>
              </a:rPr>
              <a:t> BS, Van den </a:t>
            </a:r>
            <a:r>
              <a:rPr lang="es-ES" dirty="0" err="1" smtClean="0">
                <a:solidFill>
                  <a:schemeClr val="bg1"/>
                </a:solidFill>
              </a:rPr>
              <a:t>Broek</a:t>
            </a:r>
            <a:r>
              <a:rPr lang="es-ES" dirty="0" smtClean="0">
                <a:solidFill>
                  <a:schemeClr val="bg1"/>
                </a:solidFill>
              </a:rPr>
              <a:t> P. Políticas de uso de sondas vesicales para el drenaje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vesical a corto plazo en adultos (Revisión Cochrane traducida) En: la Biblioteca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Cochrane Plus, 2007 Número 4. Oxford_ </a:t>
            </a:r>
            <a:r>
              <a:rPr lang="es-ES" dirty="0" err="1" smtClean="0">
                <a:solidFill>
                  <a:schemeClr val="bg1"/>
                </a:solidFill>
              </a:rPr>
              <a:t>Update</a:t>
            </a:r>
            <a:r>
              <a:rPr lang="es-ES" dirty="0" smtClean="0">
                <a:solidFill>
                  <a:schemeClr val="bg1"/>
                </a:solidFill>
              </a:rPr>
              <a:t> Software Ltd. (Traducida de </a:t>
            </a:r>
            <a:r>
              <a:rPr lang="es-ES" dirty="0" err="1" smtClean="0">
                <a:solidFill>
                  <a:schemeClr val="bg1"/>
                </a:solidFill>
              </a:rPr>
              <a:t>The</a:t>
            </a:r>
            <a:endParaRPr lang="es-E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Cochrane Library,2007 Issue 4. </a:t>
            </a:r>
            <a:r>
              <a:rPr lang="en-US" dirty="0" err="1" smtClean="0">
                <a:solidFill>
                  <a:schemeClr val="bg1"/>
                </a:solidFill>
              </a:rPr>
              <a:t>Chichester</a:t>
            </a:r>
            <a:r>
              <a:rPr lang="en-US" dirty="0" smtClean="0">
                <a:solidFill>
                  <a:schemeClr val="bg1"/>
                </a:solidFill>
              </a:rPr>
              <a:t>, UK: John Wiley &amp; Sons, Ltd)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http://www.update-software.com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5. Botella </a:t>
            </a:r>
            <a:r>
              <a:rPr lang="es-ES" dirty="0" err="1" smtClean="0">
                <a:solidFill>
                  <a:schemeClr val="bg1"/>
                </a:solidFill>
              </a:rPr>
              <a:t>Dorta</a:t>
            </a:r>
            <a:r>
              <a:rPr lang="es-ES" dirty="0" smtClean="0">
                <a:solidFill>
                  <a:schemeClr val="bg1"/>
                </a:solidFill>
              </a:rPr>
              <a:t> C. Cateterismo vesical. Ayuda en consulta: Técnicas en Atención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Primaria [serial </a:t>
            </a:r>
            <a:r>
              <a:rPr lang="es-ES" dirty="0" err="1" smtClean="0">
                <a:solidFill>
                  <a:schemeClr val="bg1"/>
                </a:solidFill>
              </a:rPr>
              <a:t>on</a:t>
            </a:r>
            <a:r>
              <a:rPr lang="es-ES" dirty="0" smtClean="0">
                <a:solidFill>
                  <a:schemeClr val="bg1"/>
                </a:solidFill>
              </a:rPr>
              <a:t> line] 2007 Mar[citado 1 Mar 2007]; 1(1): [9 pantallas].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http://www.fisterra.com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6. Grasa I, Trueba A, Fernández F. Sondas urinarias. Formación Médica Continuada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1995; 2:485-92.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28596" y="71414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Cateterismo</a:t>
            </a:r>
            <a:r>
              <a:rPr lang="es-E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vesical masculino y femenino </a:t>
            </a:r>
            <a:endParaRPr lang="es-E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640</Words>
  <Application>Microsoft Office PowerPoint</Application>
  <PresentationFormat>Presentación en pantalla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         FORMACIÓN PRÁCTICA EN UROLOGÍA – 9  Indicaciones cateterismo vesical masculino y femenino   </vt:lpstr>
      <vt:lpstr>         FORMACIÓN PRÁCTICA EN UROLOGÍA – 9</vt:lpstr>
      <vt:lpstr>         FORMACIÓN PRÁCTICA EN UROLOGÍA – 9</vt:lpstr>
      <vt:lpstr>         FORMACIÓN PRÁCTICA EN UROLOGÍA – 9</vt:lpstr>
      <vt:lpstr>         FORMACIÓN PRÁCTICA EN UROLOGÍA – 9</vt:lpstr>
      <vt:lpstr>         FORMACIÓN PRÁCTICA EN UROLOGÍA – 9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usuario</cp:lastModifiedBy>
  <cp:revision>31</cp:revision>
  <dcterms:created xsi:type="dcterms:W3CDTF">2012-07-22T17:52:16Z</dcterms:created>
  <dcterms:modified xsi:type="dcterms:W3CDTF">2012-09-27T20:56:39Z</dcterms:modified>
</cp:coreProperties>
</file>